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6"/>
  </p:notesMasterIdLst>
  <p:sldIdLst>
    <p:sldId id="256" r:id="rId2"/>
    <p:sldId id="259" r:id="rId3"/>
    <p:sldId id="260" r:id="rId4"/>
    <p:sldId id="266" r:id="rId5"/>
    <p:sldId id="332" r:id="rId6"/>
    <p:sldId id="312" r:id="rId7"/>
    <p:sldId id="313" r:id="rId8"/>
    <p:sldId id="265" r:id="rId9"/>
    <p:sldId id="314" r:id="rId10"/>
    <p:sldId id="315" r:id="rId11"/>
    <p:sldId id="317" r:id="rId12"/>
    <p:sldId id="271" r:id="rId13"/>
    <p:sldId id="316" r:id="rId14"/>
    <p:sldId id="321" r:id="rId15"/>
    <p:sldId id="318" r:id="rId16"/>
    <p:sldId id="320" r:id="rId17"/>
    <p:sldId id="324" r:id="rId18"/>
    <p:sldId id="325" r:id="rId19"/>
    <p:sldId id="326" r:id="rId20"/>
    <p:sldId id="273" r:id="rId21"/>
    <p:sldId id="319" r:id="rId22"/>
    <p:sldId id="327" r:id="rId23"/>
    <p:sldId id="328" r:id="rId24"/>
    <p:sldId id="331" r:id="rId25"/>
  </p:sldIdLst>
  <p:sldSz cx="9144000" cy="5143500" type="screen16x9"/>
  <p:notesSz cx="6858000" cy="9144000"/>
  <p:embeddedFontLst>
    <p:embeddedFont>
      <p:font typeface="Archivo" panose="02010600030101010101" charset="0"/>
      <p:regular r:id="rId27"/>
      <p:bold r:id="rId28"/>
      <p:italic r:id="rId29"/>
      <p:boldItalic r:id="rId30"/>
    </p:embeddedFont>
    <p:embeddedFont>
      <p:font typeface="Arial Nova Cond Light" panose="020B0306020202020204" pitchFamily="34" charset="0"/>
      <p:regular r:id="rId31"/>
      <p:italic r:id="rId32"/>
    </p:embeddedFont>
    <p:embeddedFont>
      <p:font typeface="IBM Plex Sans" panose="020B05030502030002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07ADF9"/>
    <a:srgbClr val="05A9AB"/>
    <a:srgbClr val="03CFD0"/>
    <a:srgbClr val="FFFFFF"/>
    <a:srgbClr val="0086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2C9D00-E626-47DD-BF7D-F71E71A3026D}">
  <a:tblStyle styleId="{3C2C9D00-E626-47DD-BF7D-F71E71A302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129" autoAdjust="0"/>
  </p:normalViewPr>
  <p:slideViewPr>
    <p:cSldViewPr snapToGrid="0">
      <p:cViewPr varScale="1">
        <p:scale>
          <a:sx n="113" d="100"/>
          <a:sy n="113" d="100"/>
        </p:scale>
        <p:origin x="8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f4b5e128c9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f4b5e128c9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endParaRPr dirty="0"/>
          </a:p>
        </p:txBody>
      </p:sp>
    </p:spTree>
    <p:extLst>
      <p:ext uri="{BB962C8B-B14F-4D97-AF65-F5344CB8AC3E}">
        <p14:creationId xmlns:p14="http://schemas.microsoft.com/office/powerpoint/2010/main" val="1314843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 The data consists mainly of rural and forested areas</a:t>
            </a:r>
            <a:endParaRPr dirty="0"/>
          </a:p>
        </p:txBody>
      </p:sp>
    </p:spTree>
    <p:extLst>
      <p:ext uri="{BB962C8B-B14F-4D97-AF65-F5344CB8AC3E}">
        <p14:creationId xmlns:p14="http://schemas.microsoft.com/office/powerpoint/2010/main" val="3345746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f4b5e128c9_2_29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f4b5e128c9_2_29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endParaRPr dirty="0"/>
          </a:p>
        </p:txBody>
      </p:sp>
    </p:spTree>
    <p:extLst>
      <p:ext uri="{BB962C8B-B14F-4D97-AF65-F5344CB8AC3E}">
        <p14:creationId xmlns:p14="http://schemas.microsoft.com/office/powerpoint/2010/main" val="1021778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endParaRPr dirty="0"/>
          </a:p>
        </p:txBody>
      </p:sp>
    </p:spTree>
    <p:extLst>
      <p:ext uri="{BB962C8B-B14F-4D97-AF65-F5344CB8AC3E}">
        <p14:creationId xmlns:p14="http://schemas.microsoft.com/office/powerpoint/2010/main" val="2828825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endParaRPr dirty="0"/>
          </a:p>
        </p:txBody>
      </p:sp>
    </p:spTree>
    <p:extLst>
      <p:ext uri="{BB962C8B-B14F-4D97-AF65-F5344CB8AC3E}">
        <p14:creationId xmlns:p14="http://schemas.microsoft.com/office/powerpoint/2010/main" val="1060051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endParaRPr dirty="0"/>
          </a:p>
        </p:txBody>
      </p:sp>
    </p:spTree>
    <p:extLst>
      <p:ext uri="{BB962C8B-B14F-4D97-AF65-F5344CB8AC3E}">
        <p14:creationId xmlns:p14="http://schemas.microsoft.com/office/powerpoint/2010/main" val="227232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endParaRPr dirty="0"/>
          </a:p>
        </p:txBody>
      </p:sp>
    </p:spTree>
    <p:extLst>
      <p:ext uri="{BB962C8B-B14F-4D97-AF65-F5344CB8AC3E}">
        <p14:creationId xmlns:p14="http://schemas.microsoft.com/office/powerpoint/2010/main" val="1147838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endParaRPr dirty="0"/>
          </a:p>
        </p:txBody>
      </p:sp>
    </p:spTree>
    <p:extLst>
      <p:ext uri="{BB962C8B-B14F-4D97-AF65-F5344CB8AC3E}">
        <p14:creationId xmlns:p14="http://schemas.microsoft.com/office/powerpoint/2010/main" val="3237997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endParaRPr dirty="0"/>
          </a:p>
        </p:txBody>
      </p:sp>
    </p:spTree>
    <p:extLst>
      <p:ext uri="{BB962C8B-B14F-4D97-AF65-F5344CB8AC3E}">
        <p14:creationId xmlns:p14="http://schemas.microsoft.com/office/powerpoint/2010/main" val="163843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f309daf455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f309daf455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f4b5e128c9_2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f4b5e128c9_2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f4b5e128c9_2_29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f4b5e128c9_2_29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886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endParaRPr dirty="0"/>
          </a:p>
        </p:txBody>
      </p:sp>
    </p:spTree>
    <p:extLst>
      <p:ext uri="{BB962C8B-B14F-4D97-AF65-F5344CB8AC3E}">
        <p14:creationId xmlns:p14="http://schemas.microsoft.com/office/powerpoint/2010/main" val="3421901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endParaRPr dirty="0"/>
          </a:p>
        </p:txBody>
      </p:sp>
    </p:spTree>
    <p:extLst>
      <p:ext uri="{BB962C8B-B14F-4D97-AF65-F5344CB8AC3E}">
        <p14:creationId xmlns:p14="http://schemas.microsoft.com/office/powerpoint/2010/main" val="3228991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f4b5e128c9_2_29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f4b5e128c9_2_29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4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f309daf455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f309daf455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 Each pixel is classified into a semantic category</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 Each pixel is classified into a semantic category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06052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10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https://www.britannica.com/list/the-10-best-types-of-cat	</a:t>
            </a:r>
            <a:endParaRPr dirty="0"/>
          </a:p>
        </p:txBody>
      </p:sp>
    </p:spTree>
    <p:extLst>
      <p:ext uri="{BB962C8B-B14F-4D97-AF65-F5344CB8AC3E}">
        <p14:creationId xmlns:p14="http://schemas.microsoft.com/office/powerpoint/2010/main" val="2644720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f4b5e128c9_2_29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f4b5e128c9_2_29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4b5e128c9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4b5e128c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https://www.v7labs.com/blog/image-segmentation-guide</a:t>
            </a:r>
            <a:endParaRPr dirty="0"/>
          </a:p>
        </p:txBody>
      </p:sp>
    </p:spTree>
    <p:extLst>
      <p:ext uri="{BB962C8B-B14F-4D97-AF65-F5344CB8AC3E}">
        <p14:creationId xmlns:p14="http://schemas.microsoft.com/office/powerpoint/2010/main" val="1452976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1975" y="683000"/>
            <a:ext cx="4082400" cy="207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300">
                <a:latin typeface="IBM Plex Sans"/>
                <a:ea typeface="IBM Plex Sans"/>
                <a:cs typeface="IBM Plex Sans"/>
                <a:sym typeface="IBM Plex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0" y="3874993"/>
            <a:ext cx="2879700" cy="654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4571975" y="2758923"/>
            <a:ext cx="3872100" cy="65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3200">
                <a:solidFill>
                  <a:schemeClr val="dk2"/>
                </a:solidFill>
                <a:highlight>
                  <a:schemeClr val="dk1"/>
                </a:highlight>
                <a:latin typeface="IBM Plex Sans"/>
                <a:ea typeface="IBM Plex Sans"/>
                <a:cs typeface="IBM Plex Sans"/>
                <a:sym typeface="IBM Plex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2" name="Google Shape;12;p2"/>
          <p:cNvGrpSpPr/>
          <p:nvPr/>
        </p:nvGrpSpPr>
        <p:grpSpPr>
          <a:xfrm>
            <a:off x="3416425" y="584671"/>
            <a:ext cx="832446" cy="78000"/>
            <a:chOff x="3514325" y="613600"/>
            <a:chExt cx="832446" cy="78000"/>
          </a:xfrm>
        </p:grpSpPr>
        <p:sp>
          <p:nvSpPr>
            <p:cNvPr id="13" name="Google Shape;13;p2"/>
            <p:cNvSpPr/>
            <p:nvPr/>
          </p:nvSpPr>
          <p:spPr>
            <a:xfrm>
              <a:off x="3514325"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416425" y="4475671"/>
            <a:ext cx="832446" cy="78000"/>
            <a:chOff x="3514325" y="613600"/>
            <a:chExt cx="832446" cy="78000"/>
          </a:xfrm>
        </p:grpSpPr>
        <p:sp>
          <p:nvSpPr>
            <p:cNvPr id="17" name="Google Shape;17;p2"/>
            <p:cNvSpPr/>
            <p:nvPr/>
          </p:nvSpPr>
          <p:spPr>
            <a:xfrm>
              <a:off x="3514325"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1149802" y="519860"/>
            <a:ext cx="187491" cy="187491"/>
            <a:chOff x="7431660" y="4295870"/>
            <a:chExt cx="320553" cy="320553"/>
          </a:xfrm>
        </p:grpSpPr>
        <p:sp>
          <p:nvSpPr>
            <p:cNvPr id="21" name="Google Shape;21;p2"/>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1149802" y="4436160"/>
            <a:ext cx="187491" cy="187491"/>
            <a:chOff x="7431660" y="4295870"/>
            <a:chExt cx="320553" cy="320553"/>
          </a:xfrm>
        </p:grpSpPr>
        <p:sp>
          <p:nvSpPr>
            <p:cNvPr id="24" name="Google Shape;24;p2"/>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0" y="-5550"/>
            <a:ext cx="9144075" cy="5156900"/>
            <a:chOff x="0" y="-5550"/>
            <a:chExt cx="9144075" cy="5156900"/>
          </a:xfrm>
        </p:grpSpPr>
        <p:sp>
          <p:nvSpPr>
            <p:cNvPr id="27" name="Google Shape;27;p2"/>
            <p:cNvSpPr/>
            <p:nvPr/>
          </p:nvSpPr>
          <p:spPr>
            <a:xfrm>
              <a:off x="75" y="-55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5" y="48801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6479550" y="2401725"/>
              <a:ext cx="50577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400000">
              <a:off x="-2350200" y="2444775"/>
              <a:ext cx="4971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8319690" y="4436145"/>
            <a:ext cx="200593" cy="187500"/>
            <a:chOff x="8103684" y="4279203"/>
            <a:chExt cx="340393" cy="318173"/>
          </a:xfrm>
        </p:grpSpPr>
        <p:sp>
          <p:nvSpPr>
            <p:cNvPr id="32" name="Google Shape;32;p2"/>
            <p:cNvSpPr/>
            <p:nvPr/>
          </p:nvSpPr>
          <p:spPr>
            <a:xfrm>
              <a:off x="8252062" y="4279203"/>
              <a:ext cx="192015" cy="318173"/>
            </a:xfrm>
            <a:custGeom>
              <a:avLst/>
              <a:gdLst/>
              <a:ahLst/>
              <a:cxnLst/>
              <a:rect l="l" t="t" r="r" b="b"/>
              <a:pathLst>
                <a:path w="21060" h="34897" extrusionOk="0">
                  <a:moveTo>
                    <a:pt x="3655" y="1"/>
                  </a:moveTo>
                  <a:lnTo>
                    <a:pt x="0" y="3656"/>
                  </a:lnTo>
                  <a:lnTo>
                    <a:pt x="13750" y="17405"/>
                  </a:lnTo>
                  <a:lnTo>
                    <a:pt x="0" y="31155"/>
                  </a:lnTo>
                  <a:lnTo>
                    <a:pt x="3655" y="34897"/>
                  </a:lnTo>
                  <a:lnTo>
                    <a:pt x="21059" y="17405"/>
                  </a:lnTo>
                  <a:lnTo>
                    <a:pt x="3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103684" y="4414088"/>
              <a:ext cx="307068" cy="47612"/>
            </a:xfrm>
            <a:custGeom>
              <a:avLst/>
              <a:gdLst/>
              <a:ahLst/>
              <a:cxnLst/>
              <a:rect l="l" t="t" r="r" b="b"/>
              <a:pathLst>
                <a:path w="33679" h="5222" extrusionOk="0">
                  <a:moveTo>
                    <a:pt x="1" y="0"/>
                  </a:moveTo>
                  <a:lnTo>
                    <a:pt x="1" y="5222"/>
                  </a:lnTo>
                  <a:lnTo>
                    <a:pt x="33679" y="5222"/>
                  </a:lnTo>
                  <a:lnTo>
                    <a:pt x="33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03"/>
        <p:cNvGrpSpPr/>
        <p:nvPr/>
      </p:nvGrpSpPr>
      <p:grpSpPr>
        <a:xfrm>
          <a:off x="0" y="0"/>
          <a:ext cx="0" cy="0"/>
          <a:chOff x="0" y="0"/>
          <a:chExt cx="0" cy="0"/>
        </a:xfrm>
      </p:grpSpPr>
      <p:sp>
        <p:nvSpPr>
          <p:cNvPr id="704" name="Google Shape;704;p31"/>
          <p:cNvSpPr txBox="1">
            <a:spLocks noGrp="1"/>
          </p:cNvSpPr>
          <p:nvPr>
            <p:ph type="subTitle" idx="1"/>
          </p:nvPr>
        </p:nvSpPr>
        <p:spPr>
          <a:xfrm>
            <a:off x="4572000" y="1675875"/>
            <a:ext cx="3863700" cy="118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05" name="Google Shape;705;p31"/>
          <p:cNvSpPr txBox="1">
            <a:spLocks noGrp="1"/>
          </p:cNvSpPr>
          <p:nvPr>
            <p:ph type="title"/>
          </p:nvPr>
        </p:nvSpPr>
        <p:spPr>
          <a:xfrm>
            <a:off x="4572000" y="435900"/>
            <a:ext cx="4124700" cy="13470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6800">
                <a:highlight>
                  <a:schemeClr val="lt1"/>
                </a:high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06" name="Google Shape;706;p31"/>
          <p:cNvGrpSpPr/>
          <p:nvPr/>
        </p:nvGrpSpPr>
        <p:grpSpPr>
          <a:xfrm>
            <a:off x="8319690" y="4436145"/>
            <a:ext cx="200593" cy="187500"/>
            <a:chOff x="8103684" y="4279203"/>
            <a:chExt cx="340393" cy="318173"/>
          </a:xfrm>
        </p:grpSpPr>
        <p:sp>
          <p:nvSpPr>
            <p:cNvPr id="707" name="Google Shape;707;p31"/>
            <p:cNvSpPr/>
            <p:nvPr/>
          </p:nvSpPr>
          <p:spPr>
            <a:xfrm>
              <a:off x="8252062" y="4279203"/>
              <a:ext cx="192015" cy="318173"/>
            </a:xfrm>
            <a:custGeom>
              <a:avLst/>
              <a:gdLst/>
              <a:ahLst/>
              <a:cxnLst/>
              <a:rect l="l" t="t" r="r" b="b"/>
              <a:pathLst>
                <a:path w="21060" h="34897" extrusionOk="0">
                  <a:moveTo>
                    <a:pt x="3655" y="1"/>
                  </a:moveTo>
                  <a:lnTo>
                    <a:pt x="0" y="3656"/>
                  </a:lnTo>
                  <a:lnTo>
                    <a:pt x="13750" y="17405"/>
                  </a:lnTo>
                  <a:lnTo>
                    <a:pt x="0" y="31155"/>
                  </a:lnTo>
                  <a:lnTo>
                    <a:pt x="3655" y="34897"/>
                  </a:lnTo>
                  <a:lnTo>
                    <a:pt x="21059" y="17405"/>
                  </a:lnTo>
                  <a:lnTo>
                    <a:pt x="3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8103684" y="4414088"/>
              <a:ext cx="307068" cy="47612"/>
            </a:xfrm>
            <a:custGeom>
              <a:avLst/>
              <a:gdLst/>
              <a:ahLst/>
              <a:cxnLst/>
              <a:rect l="l" t="t" r="r" b="b"/>
              <a:pathLst>
                <a:path w="33679" h="5222" extrusionOk="0">
                  <a:moveTo>
                    <a:pt x="1" y="0"/>
                  </a:moveTo>
                  <a:lnTo>
                    <a:pt x="1" y="5222"/>
                  </a:lnTo>
                  <a:lnTo>
                    <a:pt x="33679" y="5222"/>
                  </a:lnTo>
                  <a:lnTo>
                    <a:pt x="33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1"/>
          <p:cNvGrpSpPr/>
          <p:nvPr/>
        </p:nvGrpSpPr>
        <p:grpSpPr>
          <a:xfrm>
            <a:off x="0" y="-5550"/>
            <a:ext cx="9144075" cy="5156900"/>
            <a:chOff x="0" y="-5550"/>
            <a:chExt cx="9144075" cy="5156900"/>
          </a:xfrm>
        </p:grpSpPr>
        <p:sp>
          <p:nvSpPr>
            <p:cNvPr id="710" name="Google Shape;710;p31"/>
            <p:cNvSpPr/>
            <p:nvPr/>
          </p:nvSpPr>
          <p:spPr>
            <a:xfrm>
              <a:off x="75" y="-55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75" y="48801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rot="-5400000">
              <a:off x="6479550" y="2401725"/>
              <a:ext cx="50577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rot="-5400000">
              <a:off x="-2350200" y="2444775"/>
              <a:ext cx="4971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1"/>
          <p:cNvGrpSpPr/>
          <p:nvPr/>
        </p:nvGrpSpPr>
        <p:grpSpPr>
          <a:xfrm>
            <a:off x="4072702" y="519860"/>
            <a:ext cx="187491" cy="187491"/>
            <a:chOff x="7431660" y="4295870"/>
            <a:chExt cx="320553" cy="320553"/>
          </a:xfrm>
        </p:grpSpPr>
        <p:sp>
          <p:nvSpPr>
            <p:cNvPr id="715" name="Google Shape;715;p31"/>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1"/>
          <p:cNvGrpSpPr/>
          <p:nvPr/>
        </p:nvGrpSpPr>
        <p:grpSpPr>
          <a:xfrm>
            <a:off x="605977" y="519860"/>
            <a:ext cx="187491" cy="187491"/>
            <a:chOff x="7431660" y="4295870"/>
            <a:chExt cx="320553" cy="320553"/>
          </a:xfrm>
        </p:grpSpPr>
        <p:sp>
          <p:nvSpPr>
            <p:cNvPr id="718" name="Google Shape;718;p31"/>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31"/>
          <p:cNvSpPr txBox="1"/>
          <p:nvPr/>
        </p:nvSpPr>
        <p:spPr>
          <a:xfrm>
            <a:off x="4572000" y="3416700"/>
            <a:ext cx="3863700" cy="8835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Archivo"/>
                <a:ea typeface="Archivo"/>
                <a:cs typeface="Archivo"/>
                <a:sym typeface="Archivo"/>
              </a:rPr>
              <a:t>CREDITS: This presentation template was created by </a:t>
            </a:r>
            <a:r>
              <a:rPr lang="en" sz="1200" b="1">
                <a:solidFill>
                  <a:schemeClr val="dk1"/>
                </a:solidFill>
                <a:uFill>
                  <a:noFill/>
                </a:uFill>
                <a:latin typeface="Archivo"/>
                <a:ea typeface="Archivo"/>
                <a:cs typeface="Archivo"/>
                <a:sym typeface="Archivo"/>
                <a:hlinkClick r:id="rId2">
                  <a:extLst>
                    <a:ext uri="{A12FA001-AC4F-418D-AE19-62706E023703}">
                      <ahyp:hlinkClr xmlns:ahyp="http://schemas.microsoft.com/office/drawing/2018/hyperlinkcolor" val="tx"/>
                    </a:ext>
                  </a:extLst>
                </a:hlinkClick>
              </a:rPr>
              <a:t>Slidesgo</a:t>
            </a:r>
            <a:r>
              <a:rPr lang="en" sz="1200">
                <a:solidFill>
                  <a:schemeClr val="dk1"/>
                </a:solidFill>
                <a:latin typeface="Archivo"/>
                <a:ea typeface="Archivo"/>
                <a:cs typeface="Archivo"/>
                <a:sym typeface="Archivo"/>
              </a:rPr>
              <a:t>, including icons by </a:t>
            </a:r>
            <a:r>
              <a:rPr lang="en" sz="1200" b="1">
                <a:solidFill>
                  <a:schemeClr val="dk1"/>
                </a:solidFill>
                <a:uFill>
                  <a:noFill/>
                </a:u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 sz="1200">
                <a:solidFill>
                  <a:schemeClr val="dk1"/>
                </a:solidFill>
                <a:latin typeface="Archivo"/>
                <a:ea typeface="Archivo"/>
                <a:cs typeface="Archivo"/>
                <a:sym typeface="Archivo"/>
              </a:rPr>
              <a:t> and infographics &amp; images by </a:t>
            </a:r>
            <a:r>
              <a:rPr lang="en" sz="1200" b="1">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endParaRPr sz="1200" b="1">
              <a:solidFill>
                <a:schemeClr val="dk1"/>
              </a:solidFill>
              <a:latin typeface="Archivo"/>
              <a:ea typeface="Archivo"/>
              <a:cs typeface="Archivo"/>
              <a:sym typeface="Archivo"/>
            </a:endParaRPr>
          </a:p>
        </p:txBody>
      </p:sp>
      <p:grpSp>
        <p:nvGrpSpPr>
          <p:cNvPr id="721" name="Google Shape;721;p31"/>
          <p:cNvGrpSpPr/>
          <p:nvPr/>
        </p:nvGrpSpPr>
        <p:grpSpPr>
          <a:xfrm>
            <a:off x="6485319" y="2571746"/>
            <a:ext cx="455223" cy="448275"/>
            <a:chOff x="7375048" y="3414796"/>
            <a:chExt cx="455223" cy="448275"/>
          </a:xfrm>
        </p:grpSpPr>
        <p:sp>
          <p:nvSpPr>
            <p:cNvPr id="722" name="Google Shape;722;p31"/>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31"/>
            <p:cNvGrpSpPr/>
            <p:nvPr/>
          </p:nvGrpSpPr>
          <p:grpSpPr>
            <a:xfrm>
              <a:off x="7375048" y="3785071"/>
              <a:ext cx="455223" cy="78000"/>
              <a:chOff x="3891548" y="613600"/>
              <a:chExt cx="455223" cy="78000"/>
            </a:xfrm>
          </p:grpSpPr>
          <p:sp>
            <p:nvSpPr>
              <p:cNvPr id="724" name="Google Shape;724;p31"/>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26"/>
        <p:cNvGrpSpPr/>
        <p:nvPr/>
      </p:nvGrpSpPr>
      <p:grpSpPr>
        <a:xfrm>
          <a:off x="0" y="0"/>
          <a:ext cx="0" cy="0"/>
          <a:chOff x="0" y="0"/>
          <a:chExt cx="0" cy="0"/>
        </a:xfrm>
      </p:grpSpPr>
      <p:grpSp>
        <p:nvGrpSpPr>
          <p:cNvPr id="727" name="Google Shape;727;p32"/>
          <p:cNvGrpSpPr/>
          <p:nvPr/>
        </p:nvGrpSpPr>
        <p:grpSpPr>
          <a:xfrm>
            <a:off x="0" y="-5550"/>
            <a:ext cx="9144075" cy="5156900"/>
            <a:chOff x="0" y="-5550"/>
            <a:chExt cx="9144075" cy="5156900"/>
          </a:xfrm>
        </p:grpSpPr>
        <p:sp>
          <p:nvSpPr>
            <p:cNvPr id="728" name="Google Shape;728;p32"/>
            <p:cNvSpPr/>
            <p:nvPr/>
          </p:nvSpPr>
          <p:spPr>
            <a:xfrm>
              <a:off x="75" y="-55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75" y="48801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rot="-5400000">
              <a:off x="6479550" y="2401725"/>
              <a:ext cx="50577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rot="-5400000">
              <a:off x="-2350200" y="2444775"/>
              <a:ext cx="4971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32"/>
          <p:cNvGrpSpPr/>
          <p:nvPr/>
        </p:nvGrpSpPr>
        <p:grpSpPr>
          <a:xfrm>
            <a:off x="8319690" y="4436145"/>
            <a:ext cx="200593" cy="187500"/>
            <a:chOff x="8103684" y="4279203"/>
            <a:chExt cx="340393" cy="318173"/>
          </a:xfrm>
        </p:grpSpPr>
        <p:sp>
          <p:nvSpPr>
            <p:cNvPr id="733" name="Google Shape;733;p32"/>
            <p:cNvSpPr/>
            <p:nvPr/>
          </p:nvSpPr>
          <p:spPr>
            <a:xfrm>
              <a:off x="8252062" y="4279203"/>
              <a:ext cx="192015" cy="318173"/>
            </a:xfrm>
            <a:custGeom>
              <a:avLst/>
              <a:gdLst/>
              <a:ahLst/>
              <a:cxnLst/>
              <a:rect l="l" t="t" r="r" b="b"/>
              <a:pathLst>
                <a:path w="21060" h="34897" extrusionOk="0">
                  <a:moveTo>
                    <a:pt x="3655" y="1"/>
                  </a:moveTo>
                  <a:lnTo>
                    <a:pt x="0" y="3656"/>
                  </a:lnTo>
                  <a:lnTo>
                    <a:pt x="13750" y="17405"/>
                  </a:lnTo>
                  <a:lnTo>
                    <a:pt x="0" y="31155"/>
                  </a:lnTo>
                  <a:lnTo>
                    <a:pt x="3655" y="34897"/>
                  </a:lnTo>
                  <a:lnTo>
                    <a:pt x="21059" y="17405"/>
                  </a:lnTo>
                  <a:lnTo>
                    <a:pt x="3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8103684" y="4414088"/>
              <a:ext cx="307068" cy="47612"/>
            </a:xfrm>
            <a:custGeom>
              <a:avLst/>
              <a:gdLst/>
              <a:ahLst/>
              <a:cxnLst/>
              <a:rect l="l" t="t" r="r" b="b"/>
              <a:pathLst>
                <a:path w="33679" h="5222" extrusionOk="0">
                  <a:moveTo>
                    <a:pt x="1" y="0"/>
                  </a:moveTo>
                  <a:lnTo>
                    <a:pt x="1" y="5222"/>
                  </a:lnTo>
                  <a:lnTo>
                    <a:pt x="33679" y="5222"/>
                  </a:lnTo>
                  <a:lnTo>
                    <a:pt x="33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32"/>
          <p:cNvSpPr/>
          <p:nvPr/>
        </p:nvSpPr>
        <p:spPr>
          <a:xfrm>
            <a:off x="491302" y="681800"/>
            <a:ext cx="3768900" cy="3771900"/>
          </a:xfrm>
          <a:prstGeom prst="pie">
            <a:avLst>
              <a:gd name="adj1" fmla="val 0"/>
              <a:gd name="adj2" fmla="val 10797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32"/>
          <p:cNvGrpSpPr/>
          <p:nvPr/>
        </p:nvGrpSpPr>
        <p:grpSpPr>
          <a:xfrm rot="-5400000">
            <a:off x="8029039" y="588146"/>
            <a:ext cx="455223" cy="448275"/>
            <a:chOff x="7375048" y="3414796"/>
            <a:chExt cx="455223" cy="448275"/>
          </a:xfrm>
        </p:grpSpPr>
        <p:sp>
          <p:nvSpPr>
            <p:cNvPr id="737" name="Google Shape;737;p32"/>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32"/>
            <p:cNvGrpSpPr/>
            <p:nvPr/>
          </p:nvGrpSpPr>
          <p:grpSpPr>
            <a:xfrm>
              <a:off x="7375048" y="3785071"/>
              <a:ext cx="455223" cy="78000"/>
              <a:chOff x="3891548" y="613600"/>
              <a:chExt cx="455223" cy="78000"/>
            </a:xfrm>
          </p:grpSpPr>
          <p:sp>
            <p:nvSpPr>
              <p:cNvPr id="739" name="Google Shape;739;p32"/>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1" name="Google Shape;741;p32"/>
          <p:cNvGrpSpPr/>
          <p:nvPr/>
        </p:nvGrpSpPr>
        <p:grpSpPr>
          <a:xfrm>
            <a:off x="4072702" y="4436160"/>
            <a:ext cx="187491" cy="187491"/>
            <a:chOff x="7431660" y="4295870"/>
            <a:chExt cx="320553" cy="320553"/>
          </a:xfrm>
        </p:grpSpPr>
        <p:sp>
          <p:nvSpPr>
            <p:cNvPr id="742" name="Google Shape;742;p32"/>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32"/>
          <p:cNvGrpSpPr/>
          <p:nvPr/>
        </p:nvGrpSpPr>
        <p:grpSpPr>
          <a:xfrm>
            <a:off x="605977" y="4436160"/>
            <a:ext cx="187491" cy="187491"/>
            <a:chOff x="7431660" y="4295870"/>
            <a:chExt cx="320553" cy="320553"/>
          </a:xfrm>
        </p:grpSpPr>
        <p:sp>
          <p:nvSpPr>
            <p:cNvPr id="745" name="Google Shape;745;p32"/>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47"/>
        <p:cNvGrpSpPr/>
        <p:nvPr/>
      </p:nvGrpSpPr>
      <p:grpSpPr>
        <a:xfrm>
          <a:off x="0" y="0"/>
          <a:ext cx="0" cy="0"/>
          <a:chOff x="0" y="0"/>
          <a:chExt cx="0" cy="0"/>
        </a:xfrm>
      </p:grpSpPr>
      <p:grpSp>
        <p:nvGrpSpPr>
          <p:cNvPr id="748" name="Google Shape;748;p33"/>
          <p:cNvGrpSpPr/>
          <p:nvPr/>
        </p:nvGrpSpPr>
        <p:grpSpPr>
          <a:xfrm>
            <a:off x="7858475" y="-1331481"/>
            <a:ext cx="2581111" cy="2581111"/>
            <a:chOff x="273789" y="683315"/>
            <a:chExt cx="3771900" cy="3771900"/>
          </a:xfrm>
        </p:grpSpPr>
        <p:sp>
          <p:nvSpPr>
            <p:cNvPr id="749" name="Google Shape;749;p33"/>
            <p:cNvSpPr/>
            <p:nvPr/>
          </p:nvSpPr>
          <p:spPr>
            <a:xfrm>
              <a:off x="273789" y="683315"/>
              <a:ext cx="3771900" cy="3771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913912" y="1329232"/>
              <a:ext cx="2491800" cy="2491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33"/>
          <p:cNvGrpSpPr/>
          <p:nvPr/>
        </p:nvGrpSpPr>
        <p:grpSpPr>
          <a:xfrm>
            <a:off x="0" y="-5550"/>
            <a:ext cx="9144075" cy="5156900"/>
            <a:chOff x="0" y="-5550"/>
            <a:chExt cx="9144075" cy="5156900"/>
          </a:xfrm>
        </p:grpSpPr>
        <p:sp>
          <p:nvSpPr>
            <p:cNvPr id="752" name="Google Shape;752;p33"/>
            <p:cNvSpPr/>
            <p:nvPr/>
          </p:nvSpPr>
          <p:spPr>
            <a:xfrm>
              <a:off x="75" y="-55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75" y="48801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rot="-5400000">
              <a:off x="6479550" y="2401725"/>
              <a:ext cx="50577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rot="-5400000">
              <a:off x="-2350200" y="2444775"/>
              <a:ext cx="4971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33"/>
          <p:cNvSpPr/>
          <p:nvPr/>
        </p:nvSpPr>
        <p:spPr>
          <a:xfrm>
            <a:off x="4863227" y="681800"/>
            <a:ext cx="3768900" cy="3771900"/>
          </a:xfrm>
          <a:prstGeom prst="pie">
            <a:avLst>
              <a:gd name="adj1" fmla="val 0"/>
              <a:gd name="adj2" fmla="val 10797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3"/>
          <p:cNvGrpSpPr/>
          <p:nvPr/>
        </p:nvGrpSpPr>
        <p:grpSpPr>
          <a:xfrm rot="10800000" flipH="1">
            <a:off x="3181294" y="2210946"/>
            <a:ext cx="455223" cy="448275"/>
            <a:chOff x="7375048" y="3414796"/>
            <a:chExt cx="455223" cy="448275"/>
          </a:xfrm>
        </p:grpSpPr>
        <p:sp>
          <p:nvSpPr>
            <p:cNvPr id="758" name="Google Shape;758;p33"/>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33"/>
            <p:cNvGrpSpPr/>
            <p:nvPr/>
          </p:nvGrpSpPr>
          <p:grpSpPr>
            <a:xfrm>
              <a:off x="7375048" y="3785071"/>
              <a:ext cx="455223" cy="78000"/>
              <a:chOff x="3891548" y="613600"/>
              <a:chExt cx="455223" cy="78000"/>
            </a:xfrm>
          </p:grpSpPr>
          <p:sp>
            <p:nvSpPr>
              <p:cNvPr id="760" name="Google Shape;760;p33"/>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 name="Google Shape;762;p33"/>
          <p:cNvGrpSpPr/>
          <p:nvPr/>
        </p:nvGrpSpPr>
        <p:grpSpPr>
          <a:xfrm flipH="1">
            <a:off x="4318744" y="584671"/>
            <a:ext cx="832446" cy="78000"/>
            <a:chOff x="3514325" y="613600"/>
            <a:chExt cx="832446" cy="78000"/>
          </a:xfrm>
        </p:grpSpPr>
        <p:sp>
          <p:nvSpPr>
            <p:cNvPr id="763" name="Google Shape;763;p33"/>
            <p:cNvSpPr/>
            <p:nvPr/>
          </p:nvSpPr>
          <p:spPr>
            <a:xfrm>
              <a:off x="3514325"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33"/>
          <p:cNvGrpSpPr/>
          <p:nvPr/>
        </p:nvGrpSpPr>
        <p:grpSpPr>
          <a:xfrm>
            <a:off x="8350352" y="4436160"/>
            <a:ext cx="187491" cy="187491"/>
            <a:chOff x="7431660" y="4295870"/>
            <a:chExt cx="320553" cy="320553"/>
          </a:xfrm>
        </p:grpSpPr>
        <p:sp>
          <p:nvSpPr>
            <p:cNvPr id="767" name="Google Shape;767;p33"/>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33"/>
          <p:cNvGrpSpPr/>
          <p:nvPr/>
        </p:nvGrpSpPr>
        <p:grpSpPr>
          <a:xfrm>
            <a:off x="4641227" y="4436160"/>
            <a:ext cx="187491" cy="187491"/>
            <a:chOff x="7431660" y="4295870"/>
            <a:chExt cx="320553" cy="320553"/>
          </a:xfrm>
        </p:grpSpPr>
        <p:sp>
          <p:nvSpPr>
            <p:cNvPr id="770" name="Google Shape;770;p33"/>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33"/>
          <p:cNvGrpSpPr/>
          <p:nvPr/>
        </p:nvGrpSpPr>
        <p:grpSpPr>
          <a:xfrm>
            <a:off x="605977" y="2150960"/>
            <a:ext cx="187491" cy="187491"/>
            <a:chOff x="7431660" y="4295870"/>
            <a:chExt cx="320553" cy="320553"/>
          </a:xfrm>
        </p:grpSpPr>
        <p:sp>
          <p:nvSpPr>
            <p:cNvPr id="773" name="Google Shape;773;p33"/>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3"/>
          <p:cNvSpPr txBox="1">
            <a:spLocks noGrp="1"/>
          </p:cNvSpPr>
          <p:nvPr>
            <p:ph type="title" hasCustomPrompt="1"/>
          </p:nvPr>
        </p:nvSpPr>
        <p:spPr>
          <a:xfrm>
            <a:off x="4571975" y="653525"/>
            <a:ext cx="2525700" cy="2092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3000">
                <a:solidFill>
                  <a:schemeClr val="dk2"/>
                </a:solidFill>
                <a:highlight>
                  <a:schemeClr val="dk1"/>
                </a:high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36" name="Google Shape;36;p3"/>
          <p:cNvGrpSpPr/>
          <p:nvPr/>
        </p:nvGrpSpPr>
        <p:grpSpPr>
          <a:xfrm>
            <a:off x="0" y="-5550"/>
            <a:ext cx="9144075" cy="5156900"/>
            <a:chOff x="0" y="-5550"/>
            <a:chExt cx="9144075" cy="5156900"/>
          </a:xfrm>
        </p:grpSpPr>
        <p:sp>
          <p:nvSpPr>
            <p:cNvPr id="37" name="Google Shape;37;p3"/>
            <p:cNvSpPr/>
            <p:nvPr/>
          </p:nvSpPr>
          <p:spPr>
            <a:xfrm>
              <a:off x="75" y="-55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5" y="48801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6479550" y="2401725"/>
              <a:ext cx="50577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5400000">
              <a:off x="-2350200" y="2444775"/>
              <a:ext cx="4971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3"/>
          <p:cNvSpPr txBox="1">
            <a:spLocks noGrp="1"/>
          </p:cNvSpPr>
          <p:nvPr>
            <p:ph type="ctrTitle" idx="2"/>
          </p:nvPr>
        </p:nvSpPr>
        <p:spPr>
          <a:xfrm>
            <a:off x="4571975" y="2555925"/>
            <a:ext cx="4082400" cy="1053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300">
                <a:highlight>
                  <a:schemeClr val="lt1"/>
                </a:highlight>
                <a:latin typeface="IBM Plex Sans"/>
                <a:ea typeface="IBM Plex Sans"/>
                <a:cs typeface="IBM Plex Sans"/>
                <a:sym typeface="IBM Plex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2" name="Google Shape;42;p3"/>
          <p:cNvSpPr txBox="1">
            <a:spLocks noGrp="1"/>
          </p:cNvSpPr>
          <p:nvPr>
            <p:ph type="subTitle" idx="1"/>
          </p:nvPr>
        </p:nvSpPr>
        <p:spPr>
          <a:xfrm>
            <a:off x="4572000" y="3875000"/>
            <a:ext cx="2593800" cy="65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43" name="Google Shape;43;p3"/>
          <p:cNvGrpSpPr/>
          <p:nvPr/>
        </p:nvGrpSpPr>
        <p:grpSpPr>
          <a:xfrm>
            <a:off x="8319690" y="4436145"/>
            <a:ext cx="200593" cy="187500"/>
            <a:chOff x="8103684" y="4279203"/>
            <a:chExt cx="340393" cy="318173"/>
          </a:xfrm>
        </p:grpSpPr>
        <p:sp>
          <p:nvSpPr>
            <p:cNvPr id="44" name="Google Shape;44;p3"/>
            <p:cNvSpPr/>
            <p:nvPr/>
          </p:nvSpPr>
          <p:spPr>
            <a:xfrm>
              <a:off x="8252062" y="4279203"/>
              <a:ext cx="192015" cy="318173"/>
            </a:xfrm>
            <a:custGeom>
              <a:avLst/>
              <a:gdLst/>
              <a:ahLst/>
              <a:cxnLst/>
              <a:rect l="l" t="t" r="r" b="b"/>
              <a:pathLst>
                <a:path w="21060" h="34897" extrusionOk="0">
                  <a:moveTo>
                    <a:pt x="3655" y="1"/>
                  </a:moveTo>
                  <a:lnTo>
                    <a:pt x="0" y="3656"/>
                  </a:lnTo>
                  <a:lnTo>
                    <a:pt x="13750" y="17405"/>
                  </a:lnTo>
                  <a:lnTo>
                    <a:pt x="0" y="31155"/>
                  </a:lnTo>
                  <a:lnTo>
                    <a:pt x="3655" y="34897"/>
                  </a:lnTo>
                  <a:lnTo>
                    <a:pt x="21059" y="17405"/>
                  </a:lnTo>
                  <a:lnTo>
                    <a:pt x="3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103684" y="4414088"/>
              <a:ext cx="307068" cy="47612"/>
            </a:xfrm>
            <a:custGeom>
              <a:avLst/>
              <a:gdLst/>
              <a:ahLst/>
              <a:cxnLst/>
              <a:rect l="l" t="t" r="r" b="b"/>
              <a:pathLst>
                <a:path w="33679" h="5222" extrusionOk="0">
                  <a:moveTo>
                    <a:pt x="1" y="0"/>
                  </a:moveTo>
                  <a:lnTo>
                    <a:pt x="1" y="5222"/>
                  </a:lnTo>
                  <a:lnTo>
                    <a:pt x="33679" y="5222"/>
                  </a:lnTo>
                  <a:lnTo>
                    <a:pt x="33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3"/>
          <p:cNvGrpSpPr/>
          <p:nvPr/>
        </p:nvGrpSpPr>
        <p:grpSpPr>
          <a:xfrm rot="-5400000">
            <a:off x="8029039" y="588146"/>
            <a:ext cx="455223" cy="448275"/>
            <a:chOff x="7375048" y="3414796"/>
            <a:chExt cx="455223" cy="448275"/>
          </a:xfrm>
        </p:grpSpPr>
        <p:sp>
          <p:nvSpPr>
            <p:cNvPr id="47" name="Google Shape;47;p3"/>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a:off x="7375048" y="3785071"/>
              <a:ext cx="455223" cy="78000"/>
              <a:chOff x="3891548" y="613600"/>
              <a:chExt cx="455223" cy="78000"/>
            </a:xfrm>
          </p:grpSpPr>
          <p:sp>
            <p:nvSpPr>
              <p:cNvPr id="49" name="Google Shape;49;p3"/>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 name="Google Shape;51;p3"/>
          <p:cNvGrpSpPr/>
          <p:nvPr/>
        </p:nvGrpSpPr>
        <p:grpSpPr>
          <a:xfrm>
            <a:off x="4072702" y="4436160"/>
            <a:ext cx="187491" cy="187491"/>
            <a:chOff x="7431660" y="4295870"/>
            <a:chExt cx="320553" cy="320553"/>
          </a:xfrm>
        </p:grpSpPr>
        <p:sp>
          <p:nvSpPr>
            <p:cNvPr id="52" name="Google Shape;52;p3"/>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5977" y="4436160"/>
            <a:ext cx="187491" cy="187491"/>
            <a:chOff x="7431660" y="4295870"/>
            <a:chExt cx="320553" cy="320553"/>
          </a:xfrm>
        </p:grpSpPr>
        <p:sp>
          <p:nvSpPr>
            <p:cNvPr id="55" name="Google Shape;55;p3"/>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xfrm>
            <a:off x="699725" y="435900"/>
            <a:ext cx="3872400" cy="1271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highlight>
                  <a:schemeClr val="lt1"/>
                </a:highlight>
              </a:defRPr>
            </a:lvl1pPr>
            <a:lvl2pPr lvl="1" rtl="0">
              <a:spcBef>
                <a:spcPts val="0"/>
              </a:spcBef>
              <a:spcAft>
                <a:spcPts val="0"/>
              </a:spcAft>
              <a:buSzPts val="2800"/>
              <a:buNone/>
              <a:defRPr>
                <a:highlight>
                  <a:schemeClr val="lt1"/>
                </a:highlight>
              </a:defRPr>
            </a:lvl2pPr>
            <a:lvl3pPr lvl="2" rtl="0">
              <a:spcBef>
                <a:spcPts val="0"/>
              </a:spcBef>
              <a:spcAft>
                <a:spcPts val="0"/>
              </a:spcAft>
              <a:buSzPts val="2800"/>
              <a:buNone/>
              <a:defRPr>
                <a:highlight>
                  <a:schemeClr val="lt1"/>
                </a:highlight>
              </a:defRPr>
            </a:lvl3pPr>
            <a:lvl4pPr lvl="3" rtl="0">
              <a:spcBef>
                <a:spcPts val="0"/>
              </a:spcBef>
              <a:spcAft>
                <a:spcPts val="0"/>
              </a:spcAft>
              <a:buSzPts val="2800"/>
              <a:buNone/>
              <a:defRPr>
                <a:highlight>
                  <a:schemeClr val="lt1"/>
                </a:highlight>
              </a:defRPr>
            </a:lvl4pPr>
            <a:lvl5pPr lvl="4" rtl="0">
              <a:spcBef>
                <a:spcPts val="0"/>
              </a:spcBef>
              <a:spcAft>
                <a:spcPts val="0"/>
              </a:spcAft>
              <a:buSzPts val="2800"/>
              <a:buNone/>
              <a:defRPr>
                <a:highlight>
                  <a:schemeClr val="lt1"/>
                </a:highlight>
              </a:defRPr>
            </a:lvl5pPr>
            <a:lvl6pPr lvl="5" rtl="0">
              <a:spcBef>
                <a:spcPts val="0"/>
              </a:spcBef>
              <a:spcAft>
                <a:spcPts val="0"/>
              </a:spcAft>
              <a:buSzPts val="2800"/>
              <a:buNone/>
              <a:defRPr>
                <a:highlight>
                  <a:schemeClr val="lt1"/>
                </a:highlight>
              </a:defRPr>
            </a:lvl6pPr>
            <a:lvl7pPr lvl="6" rtl="0">
              <a:spcBef>
                <a:spcPts val="0"/>
              </a:spcBef>
              <a:spcAft>
                <a:spcPts val="0"/>
              </a:spcAft>
              <a:buSzPts val="2800"/>
              <a:buNone/>
              <a:defRPr>
                <a:highlight>
                  <a:schemeClr val="lt1"/>
                </a:highlight>
              </a:defRPr>
            </a:lvl7pPr>
            <a:lvl8pPr lvl="7" rtl="0">
              <a:spcBef>
                <a:spcPts val="0"/>
              </a:spcBef>
              <a:spcAft>
                <a:spcPts val="0"/>
              </a:spcAft>
              <a:buSzPts val="2800"/>
              <a:buNone/>
              <a:defRPr>
                <a:highlight>
                  <a:schemeClr val="lt1"/>
                </a:highlight>
              </a:defRPr>
            </a:lvl8pPr>
            <a:lvl9pPr lvl="8" rtl="0">
              <a:spcBef>
                <a:spcPts val="0"/>
              </a:spcBef>
              <a:spcAft>
                <a:spcPts val="0"/>
              </a:spcAft>
              <a:buSzPts val="2800"/>
              <a:buNone/>
              <a:defRPr>
                <a:highlight>
                  <a:schemeClr val="lt1"/>
                </a:highlight>
              </a:defRPr>
            </a:lvl9pPr>
          </a:lstStyle>
          <a:p>
            <a:endParaRPr/>
          </a:p>
        </p:txBody>
      </p:sp>
      <p:sp>
        <p:nvSpPr>
          <p:cNvPr id="81" name="Google Shape;81;p5"/>
          <p:cNvSpPr txBox="1">
            <a:spLocks noGrp="1"/>
          </p:cNvSpPr>
          <p:nvPr>
            <p:ph type="title" idx="2"/>
          </p:nvPr>
        </p:nvSpPr>
        <p:spPr>
          <a:xfrm>
            <a:off x="1522300" y="2299375"/>
            <a:ext cx="2425500" cy="88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300">
                <a:solidFill>
                  <a:schemeClr val="dk2"/>
                </a:solidFill>
                <a:highlight>
                  <a:schemeClr val="dk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5"/>
          <p:cNvSpPr txBox="1">
            <a:spLocks noGrp="1"/>
          </p:cNvSpPr>
          <p:nvPr>
            <p:ph type="subTitle" idx="1"/>
          </p:nvPr>
        </p:nvSpPr>
        <p:spPr>
          <a:xfrm>
            <a:off x="1522350" y="3138800"/>
            <a:ext cx="2425500" cy="139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83" name="Google Shape;83;p5"/>
          <p:cNvGrpSpPr/>
          <p:nvPr/>
        </p:nvGrpSpPr>
        <p:grpSpPr>
          <a:xfrm>
            <a:off x="7858475" y="-1331481"/>
            <a:ext cx="2581111" cy="2581111"/>
            <a:chOff x="273789" y="683315"/>
            <a:chExt cx="3771900" cy="3771900"/>
          </a:xfrm>
        </p:grpSpPr>
        <p:sp>
          <p:nvSpPr>
            <p:cNvPr id="84" name="Google Shape;84;p5"/>
            <p:cNvSpPr/>
            <p:nvPr/>
          </p:nvSpPr>
          <p:spPr>
            <a:xfrm>
              <a:off x="273789" y="683315"/>
              <a:ext cx="3771900" cy="3771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913912" y="1329232"/>
              <a:ext cx="2491800" cy="2491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a:off x="8350352" y="4436160"/>
            <a:ext cx="187491" cy="187491"/>
            <a:chOff x="7431660" y="4295870"/>
            <a:chExt cx="320553" cy="320553"/>
          </a:xfrm>
        </p:grpSpPr>
        <p:sp>
          <p:nvSpPr>
            <p:cNvPr id="87" name="Google Shape;87;p5"/>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a:off x="5725077" y="519860"/>
            <a:ext cx="187491" cy="187491"/>
            <a:chOff x="7431660" y="4295870"/>
            <a:chExt cx="320553" cy="320553"/>
          </a:xfrm>
        </p:grpSpPr>
        <p:sp>
          <p:nvSpPr>
            <p:cNvPr id="90" name="Google Shape;90;p5"/>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5"/>
          <p:cNvSpPr/>
          <p:nvPr/>
        </p:nvSpPr>
        <p:spPr>
          <a:xfrm flipH="1">
            <a:off x="8127037" y="764529"/>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5"/>
          <p:cNvGrpSpPr/>
          <p:nvPr/>
        </p:nvGrpSpPr>
        <p:grpSpPr>
          <a:xfrm>
            <a:off x="0" y="-5550"/>
            <a:ext cx="9144075" cy="5156900"/>
            <a:chOff x="0" y="-5550"/>
            <a:chExt cx="9144075" cy="5156900"/>
          </a:xfrm>
        </p:grpSpPr>
        <p:sp>
          <p:nvSpPr>
            <p:cNvPr id="94" name="Google Shape;94;p5"/>
            <p:cNvSpPr/>
            <p:nvPr/>
          </p:nvSpPr>
          <p:spPr>
            <a:xfrm>
              <a:off x="75" y="-55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75" y="48801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rot="-5400000">
              <a:off x="6479550" y="2401725"/>
              <a:ext cx="50577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5400000">
              <a:off x="-2350200" y="2444775"/>
              <a:ext cx="4971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5"/>
          <p:cNvSpPr txBox="1">
            <a:spLocks noGrp="1"/>
          </p:cNvSpPr>
          <p:nvPr>
            <p:ph type="title" idx="3"/>
          </p:nvPr>
        </p:nvSpPr>
        <p:spPr>
          <a:xfrm>
            <a:off x="5046025" y="2299450"/>
            <a:ext cx="2425500" cy="88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300">
                <a:solidFill>
                  <a:schemeClr val="dk2"/>
                </a:solidFill>
                <a:highlight>
                  <a:schemeClr val="dk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5"/>
          <p:cNvSpPr txBox="1">
            <a:spLocks noGrp="1"/>
          </p:cNvSpPr>
          <p:nvPr>
            <p:ph type="subTitle" idx="4"/>
          </p:nvPr>
        </p:nvSpPr>
        <p:spPr>
          <a:xfrm>
            <a:off x="5046079" y="3138800"/>
            <a:ext cx="2425500" cy="139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3"/>
        <p:cNvGrpSpPr/>
        <p:nvPr/>
      </p:nvGrpSpPr>
      <p:grpSpPr>
        <a:xfrm>
          <a:off x="0" y="0"/>
          <a:ext cx="0" cy="0"/>
          <a:chOff x="0" y="0"/>
          <a:chExt cx="0" cy="0"/>
        </a:xfrm>
      </p:grpSpPr>
      <p:sp>
        <p:nvSpPr>
          <p:cNvPr id="134" name="Google Shape;134;p8"/>
          <p:cNvSpPr txBox="1">
            <a:spLocks noGrp="1"/>
          </p:cNvSpPr>
          <p:nvPr>
            <p:ph type="title"/>
          </p:nvPr>
        </p:nvSpPr>
        <p:spPr>
          <a:xfrm>
            <a:off x="699725" y="435900"/>
            <a:ext cx="77445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6500">
                <a:highlight>
                  <a:schemeClr val="lt1"/>
                </a:high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5" name="Google Shape;135;p8"/>
          <p:cNvGrpSpPr/>
          <p:nvPr/>
        </p:nvGrpSpPr>
        <p:grpSpPr>
          <a:xfrm>
            <a:off x="0" y="-5550"/>
            <a:ext cx="9144075" cy="5156900"/>
            <a:chOff x="0" y="-5550"/>
            <a:chExt cx="9144075" cy="5156900"/>
          </a:xfrm>
        </p:grpSpPr>
        <p:sp>
          <p:nvSpPr>
            <p:cNvPr id="136" name="Google Shape;136;p8"/>
            <p:cNvSpPr/>
            <p:nvPr/>
          </p:nvSpPr>
          <p:spPr>
            <a:xfrm>
              <a:off x="75" y="-55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75" y="48801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rot="-5400000">
              <a:off x="6479550" y="2401725"/>
              <a:ext cx="50577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rot="-5400000">
              <a:off x="-2350200" y="2444775"/>
              <a:ext cx="4971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8"/>
          <p:cNvGrpSpPr/>
          <p:nvPr/>
        </p:nvGrpSpPr>
        <p:grpSpPr>
          <a:xfrm>
            <a:off x="8319690" y="4436145"/>
            <a:ext cx="200593" cy="187500"/>
            <a:chOff x="8103684" y="4279203"/>
            <a:chExt cx="340393" cy="318173"/>
          </a:xfrm>
        </p:grpSpPr>
        <p:sp>
          <p:nvSpPr>
            <p:cNvPr id="141" name="Google Shape;141;p8"/>
            <p:cNvSpPr/>
            <p:nvPr/>
          </p:nvSpPr>
          <p:spPr>
            <a:xfrm>
              <a:off x="8252062" y="4279203"/>
              <a:ext cx="192015" cy="318173"/>
            </a:xfrm>
            <a:custGeom>
              <a:avLst/>
              <a:gdLst/>
              <a:ahLst/>
              <a:cxnLst/>
              <a:rect l="l" t="t" r="r" b="b"/>
              <a:pathLst>
                <a:path w="21060" h="34897" extrusionOk="0">
                  <a:moveTo>
                    <a:pt x="3655" y="1"/>
                  </a:moveTo>
                  <a:lnTo>
                    <a:pt x="0" y="3656"/>
                  </a:lnTo>
                  <a:lnTo>
                    <a:pt x="13750" y="17405"/>
                  </a:lnTo>
                  <a:lnTo>
                    <a:pt x="0" y="31155"/>
                  </a:lnTo>
                  <a:lnTo>
                    <a:pt x="3655" y="34897"/>
                  </a:lnTo>
                  <a:lnTo>
                    <a:pt x="21059" y="17405"/>
                  </a:lnTo>
                  <a:lnTo>
                    <a:pt x="3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8103684" y="4414088"/>
              <a:ext cx="307068" cy="47612"/>
            </a:xfrm>
            <a:custGeom>
              <a:avLst/>
              <a:gdLst/>
              <a:ahLst/>
              <a:cxnLst/>
              <a:rect l="l" t="t" r="r" b="b"/>
              <a:pathLst>
                <a:path w="33679" h="5222" extrusionOk="0">
                  <a:moveTo>
                    <a:pt x="1" y="0"/>
                  </a:moveTo>
                  <a:lnTo>
                    <a:pt x="1" y="5222"/>
                  </a:lnTo>
                  <a:lnTo>
                    <a:pt x="33679" y="5222"/>
                  </a:lnTo>
                  <a:lnTo>
                    <a:pt x="33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8350352" y="519860"/>
            <a:ext cx="187491" cy="187491"/>
            <a:chOff x="7431660" y="4295870"/>
            <a:chExt cx="320553" cy="320553"/>
          </a:xfrm>
        </p:grpSpPr>
        <p:sp>
          <p:nvSpPr>
            <p:cNvPr id="144" name="Google Shape;144;p8"/>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flipH="1">
            <a:off x="5049994" y="1803946"/>
            <a:ext cx="832446" cy="78000"/>
            <a:chOff x="3514325" y="613600"/>
            <a:chExt cx="832446" cy="78000"/>
          </a:xfrm>
        </p:grpSpPr>
        <p:sp>
          <p:nvSpPr>
            <p:cNvPr id="147" name="Google Shape;147;p8"/>
            <p:cNvSpPr/>
            <p:nvPr/>
          </p:nvSpPr>
          <p:spPr>
            <a:xfrm>
              <a:off x="3514325"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8"/>
          <p:cNvGrpSpPr/>
          <p:nvPr/>
        </p:nvGrpSpPr>
        <p:grpSpPr>
          <a:xfrm>
            <a:off x="605977" y="1749210"/>
            <a:ext cx="187491" cy="187491"/>
            <a:chOff x="7431660" y="4295870"/>
            <a:chExt cx="320553" cy="320553"/>
          </a:xfrm>
        </p:grpSpPr>
        <p:sp>
          <p:nvSpPr>
            <p:cNvPr id="151" name="Google Shape;151;p8"/>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8"/>
          <p:cNvGrpSpPr/>
          <p:nvPr/>
        </p:nvGrpSpPr>
        <p:grpSpPr>
          <a:xfrm rot="10800000" flipH="1">
            <a:off x="8022094" y="2949796"/>
            <a:ext cx="455223" cy="448275"/>
            <a:chOff x="7375048" y="3414796"/>
            <a:chExt cx="455223" cy="448275"/>
          </a:xfrm>
        </p:grpSpPr>
        <p:sp>
          <p:nvSpPr>
            <p:cNvPr id="154" name="Google Shape;154;p8"/>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8"/>
            <p:cNvGrpSpPr/>
            <p:nvPr/>
          </p:nvGrpSpPr>
          <p:grpSpPr>
            <a:xfrm>
              <a:off x="7375048" y="3785071"/>
              <a:ext cx="455223" cy="78000"/>
              <a:chOff x="3891548" y="613600"/>
              <a:chExt cx="455223" cy="78000"/>
            </a:xfrm>
          </p:grpSpPr>
          <p:sp>
            <p:nvSpPr>
              <p:cNvPr id="156" name="Google Shape;156;p8"/>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31"/>
        <p:cNvGrpSpPr/>
        <p:nvPr/>
      </p:nvGrpSpPr>
      <p:grpSpPr>
        <a:xfrm>
          <a:off x="0" y="0"/>
          <a:ext cx="0" cy="0"/>
          <a:chOff x="0" y="0"/>
          <a:chExt cx="0" cy="0"/>
        </a:xfrm>
      </p:grpSpPr>
      <p:grpSp>
        <p:nvGrpSpPr>
          <p:cNvPr id="232" name="Google Shape;232;p13"/>
          <p:cNvGrpSpPr/>
          <p:nvPr/>
        </p:nvGrpSpPr>
        <p:grpSpPr>
          <a:xfrm>
            <a:off x="7858475" y="-1331481"/>
            <a:ext cx="2581111" cy="2581111"/>
            <a:chOff x="273789" y="683315"/>
            <a:chExt cx="3771900" cy="3771900"/>
          </a:xfrm>
        </p:grpSpPr>
        <p:sp>
          <p:nvSpPr>
            <p:cNvPr id="233" name="Google Shape;233;p13"/>
            <p:cNvSpPr/>
            <p:nvPr/>
          </p:nvSpPr>
          <p:spPr>
            <a:xfrm>
              <a:off x="273789" y="683315"/>
              <a:ext cx="3771900" cy="3771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913912" y="1329232"/>
              <a:ext cx="2491800" cy="2491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3"/>
          <p:cNvGrpSpPr/>
          <p:nvPr/>
        </p:nvGrpSpPr>
        <p:grpSpPr>
          <a:xfrm>
            <a:off x="8350352" y="4436160"/>
            <a:ext cx="187491" cy="187491"/>
            <a:chOff x="7431660" y="4295870"/>
            <a:chExt cx="320553" cy="320553"/>
          </a:xfrm>
        </p:grpSpPr>
        <p:sp>
          <p:nvSpPr>
            <p:cNvPr id="236" name="Google Shape;236;p13"/>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3"/>
          <p:cNvGrpSpPr/>
          <p:nvPr/>
        </p:nvGrpSpPr>
        <p:grpSpPr>
          <a:xfrm>
            <a:off x="0" y="-5550"/>
            <a:ext cx="9144075" cy="5156900"/>
            <a:chOff x="0" y="-5550"/>
            <a:chExt cx="9144075" cy="5156900"/>
          </a:xfrm>
        </p:grpSpPr>
        <p:sp>
          <p:nvSpPr>
            <p:cNvPr id="239" name="Google Shape;239;p13"/>
            <p:cNvSpPr/>
            <p:nvPr/>
          </p:nvSpPr>
          <p:spPr>
            <a:xfrm>
              <a:off x="75" y="-55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75" y="48801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rot="-5400000">
              <a:off x="6479550" y="2401725"/>
              <a:ext cx="50577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rot="-5400000">
              <a:off x="-2350200" y="2444775"/>
              <a:ext cx="4971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13"/>
          <p:cNvSpPr txBox="1">
            <a:spLocks noGrp="1"/>
          </p:cNvSpPr>
          <p:nvPr>
            <p:ph type="title"/>
          </p:nvPr>
        </p:nvSpPr>
        <p:spPr>
          <a:xfrm>
            <a:off x="1489050" y="2173275"/>
            <a:ext cx="2238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300">
                <a:solidFill>
                  <a:schemeClr val="dk2"/>
                </a:solidFill>
                <a:highlight>
                  <a:schemeClr val="dk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4" name="Google Shape;244;p13"/>
          <p:cNvSpPr txBox="1">
            <a:spLocks noGrp="1"/>
          </p:cNvSpPr>
          <p:nvPr>
            <p:ph type="title" idx="2" hasCustomPrompt="1"/>
          </p:nvPr>
        </p:nvSpPr>
        <p:spPr>
          <a:xfrm>
            <a:off x="713250" y="2173275"/>
            <a:ext cx="72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5" name="Google Shape;245;p13"/>
          <p:cNvSpPr txBox="1">
            <a:spLocks noGrp="1"/>
          </p:cNvSpPr>
          <p:nvPr>
            <p:ph type="subTitle" idx="1"/>
          </p:nvPr>
        </p:nvSpPr>
        <p:spPr>
          <a:xfrm>
            <a:off x="1489100" y="2653525"/>
            <a:ext cx="2238300" cy="56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246" name="Google Shape;246;p13"/>
          <p:cNvGrpSpPr/>
          <p:nvPr/>
        </p:nvGrpSpPr>
        <p:grpSpPr>
          <a:xfrm>
            <a:off x="5725077" y="519860"/>
            <a:ext cx="187491" cy="187491"/>
            <a:chOff x="7431660" y="4295870"/>
            <a:chExt cx="320553" cy="320553"/>
          </a:xfrm>
        </p:grpSpPr>
        <p:sp>
          <p:nvSpPr>
            <p:cNvPr id="247" name="Google Shape;247;p13"/>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3"/>
          <p:cNvSpPr txBox="1">
            <a:spLocks noGrp="1"/>
          </p:cNvSpPr>
          <p:nvPr>
            <p:ph type="title" idx="3"/>
          </p:nvPr>
        </p:nvSpPr>
        <p:spPr>
          <a:xfrm>
            <a:off x="1489050" y="3488650"/>
            <a:ext cx="2238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300">
                <a:solidFill>
                  <a:schemeClr val="dk2"/>
                </a:solidFill>
                <a:highlight>
                  <a:schemeClr val="dk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0" name="Google Shape;250;p13"/>
          <p:cNvSpPr txBox="1">
            <a:spLocks noGrp="1"/>
          </p:cNvSpPr>
          <p:nvPr>
            <p:ph type="title" idx="4" hasCustomPrompt="1"/>
          </p:nvPr>
        </p:nvSpPr>
        <p:spPr>
          <a:xfrm>
            <a:off x="713250" y="3488650"/>
            <a:ext cx="72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1" name="Google Shape;251;p13"/>
          <p:cNvSpPr txBox="1">
            <a:spLocks noGrp="1"/>
          </p:cNvSpPr>
          <p:nvPr>
            <p:ph type="subTitle" idx="5"/>
          </p:nvPr>
        </p:nvSpPr>
        <p:spPr>
          <a:xfrm>
            <a:off x="1489100" y="3968900"/>
            <a:ext cx="2238300" cy="56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13"/>
          <p:cNvSpPr txBox="1">
            <a:spLocks noGrp="1"/>
          </p:cNvSpPr>
          <p:nvPr>
            <p:ph type="title" idx="6"/>
          </p:nvPr>
        </p:nvSpPr>
        <p:spPr>
          <a:xfrm>
            <a:off x="4703200" y="2173275"/>
            <a:ext cx="2238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300">
                <a:solidFill>
                  <a:schemeClr val="dk2"/>
                </a:solidFill>
                <a:highlight>
                  <a:schemeClr val="dk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3" name="Google Shape;253;p13"/>
          <p:cNvSpPr txBox="1">
            <a:spLocks noGrp="1"/>
          </p:cNvSpPr>
          <p:nvPr>
            <p:ph type="title" idx="7" hasCustomPrompt="1"/>
          </p:nvPr>
        </p:nvSpPr>
        <p:spPr>
          <a:xfrm>
            <a:off x="3927400" y="2173275"/>
            <a:ext cx="72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4" name="Google Shape;254;p13"/>
          <p:cNvSpPr txBox="1">
            <a:spLocks noGrp="1"/>
          </p:cNvSpPr>
          <p:nvPr>
            <p:ph type="subTitle" idx="8"/>
          </p:nvPr>
        </p:nvSpPr>
        <p:spPr>
          <a:xfrm>
            <a:off x="4703250" y="2653525"/>
            <a:ext cx="2238300" cy="56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5" name="Google Shape;255;p13"/>
          <p:cNvSpPr txBox="1">
            <a:spLocks noGrp="1"/>
          </p:cNvSpPr>
          <p:nvPr>
            <p:ph type="title" idx="9"/>
          </p:nvPr>
        </p:nvSpPr>
        <p:spPr>
          <a:xfrm>
            <a:off x="4703200" y="3488650"/>
            <a:ext cx="2238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300">
                <a:solidFill>
                  <a:schemeClr val="dk2"/>
                </a:solidFill>
                <a:highlight>
                  <a:schemeClr val="dk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6" name="Google Shape;256;p13"/>
          <p:cNvSpPr txBox="1">
            <a:spLocks noGrp="1"/>
          </p:cNvSpPr>
          <p:nvPr>
            <p:ph type="title" idx="13" hasCustomPrompt="1"/>
          </p:nvPr>
        </p:nvSpPr>
        <p:spPr>
          <a:xfrm>
            <a:off x="3927400" y="3488650"/>
            <a:ext cx="72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subTitle" idx="14"/>
          </p:nvPr>
        </p:nvSpPr>
        <p:spPr>
          <a:xfrm>
            <a:off x="4703250" y="3968900"/>
            <a:ext cx="2238300" cy="56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8" name="Google Shape;258;p13"/>
          <p:cNvSpPr/>
          <p:nvPr/>
        </p:nvSpPr>
        <p:spPr>
          <a:xfrm>
            <a:off x="7371271" y="4475671"/>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3"/>
          <p:cNvGrpSpPr/>
          <p:nvPr/>
        </p:nvGrpSpPr>
        <p:grpSpPr>
          <a:xfrm>
            <a:off x="605977" y="4436160"/>
            <a:ext cx="187491" cy="187491"/>
            <a:chOff x="7431660" y="4295870"/>
            <a:chExt cx="320553" cy="320553"/>
          </a:xfrm>
        </p:grpSpPr>
        <p:sp>
          <p:nvSpPr>
            <p:cNvPr id="260" name="Google Shape;260;p13"/>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13"/>
          <p:cNvSpPr txBox="1">
            <a:spLocks noGrp="1"/>
          </p:cNvSpPr>
          <p:nvPr>
            <p:ph type="title" idx="15"/>
          </p:nvPr>
        </p:nvSpPr>
        <p:spPr>
          <a:xfrm>
            <a:off x="699725" y="435900"/>
            <a:ext cx="3872400" cy="1271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highlight>
                  <a:schemeClr val="lt1"/>
                </a:highlight>
              </a:defRPr>
            </a:lvl1pPr>
            <a:lvl2pPr lvl="1" rtl="0">
              <a:spcBef>
                <a:spcPts val="0"/>
              </a:spcBef>
              <a:spcAft>
                <a:spcPts val="0"/>
              </a:spcAft>
              <a:buSzPts val="2800"/>
              <a:buNone/>
              <a:defRPr>
                <a:highlight>
                  <a:schemeClr val="lt1"/>
                </a:highlight>
              </a:defRPr>
            </a:lvl2pPr>
            <a:lvl3pPr lvl="2" rtl="0">
              <a:spcBef>
                <a:spcPts val="0"/>
              </a:spcBef>
              <a:spcAft>
                <a:spcPts val="0"/>
              </a:spcAft>
              <a:buSzPts val="2800"/>
              <a:buNone/>
              <a:defRPr>
                <a:highlight>
                  <a:schemeClr val="lt1"/>
                </a:highlight>
              </a:defRPr>
            </a:lvl3pPr>
            <a:lvl4pPr lvl="3" rtl="0">
              <a:spcBef>
                <a:spcPts val="0"/>
              </a:spcBef>
              <a:spcAft>
                <a:spcPts val="0"/>
              </a:spcAft>
              <a:buSzPts val="2800"/>
              <a:buNone/>
              <a:defRPr>
                <a:highlight>
                  <a:schemeClr val="lt1"/>
                </a:highlight>
              </a:defRPr>
            </a:lvl4pPr>
            <a:lvl5pPr lvl="4" rtl="0">
              <a:spcBef>
                <a:spcPts val="0"/>
              </a:spcBef>
              <a:spcAft>
                <a:spcPts val="0"/>
              </a:spcAft>
              <a:buSzPts val="2800"/>
              <a:buNone/>
              <a:defRPr>
                <a:highlight>
                  <a:schemeClr val="lt1"/>
                </a:highlight>
              </a:defRPr>
            </a:lvl5pPr>
            <a:lvl6pPr lvl="5" rtl="0">
              <a:spcBef>
                <a:spcPts val="0"/>
              </a:spcBef>
              <a:spcAft>
                <a:spcPts val="0"/>
              </a:spcAft>
              <a:buSzPts val="2800"/>
              <a:buNone/>
              <a:defRPr>
                <a:highlight>
                  <a:schemeClr val="lt1"/>
                </a:highlight>
              </a:defRPr>
            </a:lvl6pPr>
            <a:lvl7pPr lvl="6" rtl="0">
              <a:spcBef>
                <a:spcPts val="0"/>
              </a:spcBef>
              <a:spcAft>
                <a:spcPts val="0"/>
              </a:spcAft>
              <a:buSzPts val="2800"/>
              <a:buNone/>
              <a:defRPr>
                <a:highlight>
                  <a:schemeClr val="lt1"/>
                </a:highlight>
              </a:defRPr>
            </a:lvl7pPr>
            <a:lvl8pPr lvl="7" rtl="0">
              <a:spcBef>
                <a:spcPts val="0"/>
              </a:spcBef>
              <a:spcAft>
                <a:spcPts val="0"/>
              </a:spcAft>
              <a:buSzPts val="2800"/>
              <a:buNone/>
              <a:defRPr>
                <a:highlight>
                  <a:schemeClr val="lt1"/>
                </a:highlight>
              </a:defRPr>
            </a:lvl8pPr>
            <a:lvl9pPr lvl="8" rtl="0">
              <a:spcBef>
                <a:spcPts val="0"/>
              </a:spcBef>
              <a:spcAft>
                <a:spcPts val="0"/>
              </a:spcAft>
              <a:buSzPts val="2800"/>
              <a:buNone/>
              <a:defRPr>
                <a:highlight>
                  <a:schemeClr val="lt1"/>
                </a:highlight>
              </a:defRPr>
            </a:lvl9pPr>
          </a:lstStyle>
          <a:p>
            <a:endParaRPr/>
          </a:p>
        </p:txBody>
      </p:sp>
      <p:sp>
        <p:nvSpPr>
          <p:cNvPr id="263" name="Google Shape;263;p13"/>
          <p:cNvSpPr/>
          <p:nvPr/>
        </p:nvSpPr>
        <p:spPr>
          <a:xfrm flipH="1">
            <a:off x="8127037" y="764529"/>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64"/>
        <p:cNvGrpSpPr/>
        <p:nvPr/>
      </p:nvGrpSpPr>
      <p:grpSpPr>
        <a:xfrm>
          <a:off x="0" y="0"/>
          <a:ext cx="0" cy="0"/>
          <a:chOff x="0" y="0"/>
          <a:chExt cx="0" cy="0"/>
        </a:xfrm>
      </p:grpSpPr>
      <p:grpSp>
        <p:nvGrpSpPr>
          <p:cNvPr id="265" name="Google Shape;265;p14"/>
          <p:cNvGrpSpPr/>
          <p:nvPr/>
        </p:nvGrpSpPr>
        <p:grpSpPr>
          <a:xfrm>
            <a:off x="0" y="-5550"/>
            <a:ext cx="9144075" cy="5156900"/>
            <a:chOff x="0" y="-5550"/>
            <a:chExt cx="9144075" cy="5156900"/>
          </a:xfrm>
        </p:grpSpPr>
        <p:sp>
          <p:nvSpPr>
            <p:cNvPr id="266" name="Google Shape;266;p14"/>
            <p:cNvSpPr/>
            <p:nvPr/>
          </p:nvSpPr>
          <p:spPr>
            <a:xfrm>
              <a:off x="75" y="-55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75" y="48801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rot="-5400000">
              <a:off x="6479550" y="2401725"/>
              <a:ext cx="50577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rot="-5400000">
              <a:off x="-2350200" y="2444775"/>
              <a:ext cx="4971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14"/>
          <p:cNvGrpSpPr/>
          <p:nvPr/>
        </p:nvGrpSpPr>
        <p:grpSpPr>
          <a:xfrm>
            <a:off x="8319690" y="4436145"/>
            <a:ext cx="200593" cy="187500"/>
            <a:chOff x="8103684" y="4279203"/>
            <a:chExt cx="340393" cy="318173"/>
          </a:xfrm>
        </p:grpSpPr>
        <p:sp>
          <p:nvSpPr>
            <p:cNvPr id="271" name="Google Shape;271;p14"/>
            <p:cNvSpPr/>
            <p:nvPr/>
          </p:nvSpPr>
          <p:spPr>
            <a:xfrm>
              <a:off x="8252062" y="4279203"/>
              <a:ext cx="192015" cy="318173"/>
            </a:xfrm>
            <a:custGeom>
              <a:avLst/>
              <a:gdLst/>
              <a:ahLst/>
              <a:cxnLst/>
              <a:rect l="l" t="t" r="r" b="b"/>
              <a:pathLst>
                <a:path w="21060" h="34897" extrusionOk="0">
                  <a:moveTo>
                    <a:pt x="3655" y="1"/>
                  </a:moveTo>
                  <a:lnTo>
                    <a:pt x="0" y="3656"/>
                  </a:lnTo>
                  <a:lnTo>
                    <a:pt x="13750" y="17405"/>
                  </a:lnTo>
                  <a:lnTo>
                    <a:pt x="0" y="31155"/>
                  </a:lnTo>
                  <a:lnTo>
                    <a:pt x="3655" y="34897"/>
                  </a:lnTo>
                  <a:lnTo>
                    <a:pt x="21059" y="17405"/>
                  </a:lnTo>
                  <a:lnTo>
                    <a:pt x="3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8103684" y="4414088"/>
              <a:ext cx="307068" cy="47612"/>
            </a:xfrm>
            <a:custGeom>
              <a:avLst/>
              <a:gdLst/>
              <a:ahLst/>
              <a:cxnLst/>
              <a:rect l="l" t="t" r="r" b="b"/>
              <a:pathLst>
                <a:path w="33679" h="5222" extrusionOk="0">
                  <a:moveTo>
                    <a:pt x="1" y="0"/>
                  </a:moveTo>
                  <a:lnTo>
                    <a:pt x="1" y="5222"/>
                  </a:lnTo>
                  <a:lnTo>
                    <a:pt x="33679" y="5222"/>
                  </a:lnTo>
                  <a:lnTo>
                    <a:pt x="33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14"/>
          <p:cNvGrpSpPr/>
          <p:nvPr/>
        </p:nvGrpSpPr>
        <p:grpSpPr>
          <a:xfrm>
            <a:off x="8350352" y="519860"/>
            <a:ext cx="187491" cy="187491"/>
            <a:chOff x="7431660" y="4295870"/>
            <a:chExt cx="320553" cy="320553"/>
          </a:xfrm>
        </p:grpSpPr>
        <p:sp>
          <p:nvSpPr>
            <p:cNvPr id="274" name="Google Shape;274;p14"/>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14"/>
          <p:cNvGrpSpPr/>
          <p:nvPr/>
        </p:nvGrpSpPr>
        <p:grpSpPr>
          <a:xfrm>
            <a:off x="605977" y="4436160"/>
            <a:ext cx="187491" cy="187491"/>
            <a:chOff x="7431660" y="4295870"/>
            <a:chExt cx="320553" cy="320553"/>
          </a:xfrm>
        </p:grpSpPr>
        <p:sp>
          <p:nvSpPr>
            <p:cNvPr id="277" name="Google Shape;277;p14"/>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4"/>
          <p:cNvSpPr txBox="1">
            <a:spLocks noGrp="1"/>
          </p:cNvSpPr>
          <p:nvPr>
            <p:ph type="subTitle" idx="1"/>
          </p:nvPr>
        </p:nvSpPr>
        <p:spPr>
          <a:xfrm>
            <a:off x="2102400" y="1436175"/>
            <a:ext cx="2411100" cy="8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0" name="Google Shape;280;p14"/>
          <p:cNvSpPr txBox="1">
            <a:spLocks noGrp="1"/>
          </p:cNvSpPr>
          <p:nvPr>
            <p:ph type="title"/>
          </p:nvPr>
        </p:nvSpPr>
        <p:spPr>
          <a:xfrm>
            <a:off x="1601413" y="435900"/>
            <a:ext cx="4744200" cy="93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5000">
                <a:highlight>
                  <a:schemeClr val="lt1"/>
                </a:high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1" name="Google Shape;281;p14"/>
          <p:cNvSpPr txBox="1">
            <a:spLocks noGrp="1"/>
          </p:cNvSpPr>
          <p:nvPr>
            <p:ph type="title" idx="2" hasCustomPrompt="1"/>
          </p:nvPr>
        </p:nvSpPr>
        <p:spPr>
          <a:xfrm>
            <a:off x="5688263" y="431275"/>
            <a:ext cx="1854300" cy="195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9500">
                <a:solidFill>
                  <a:schemeClr val="dk2"/>
                </a:solidFill>
                <a:highlight>
                  <a:schemeClr val="dk1"/>
                </a:high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282"/>
        <p:cNvGrpSpPr/>
        <p:nvPr/>
      </p:nvGrpSpPr>
      <p:grpSpPr>
        <a:xfrm>
          <a:off x="0" y="0"/>
          <a:ext cx="0" cy="0"/>
          <a:chOff x="0" y="0"/>
          <a:chExt cx="0" cy="0"/>
        </a:xfrm>
      </p:grpSpPr>
      <p:sp>
        <p:nvSpPr>
          <p:cNvPr id="283" name="Google Shape;283;p15"/>
          <p:cNvSpPr txBox="1">
            <a:spLocks noGrp="1"/>
          </p:cNvSpPr>
          <p:nvPr>
            <p:ph type="subTitle" idx="1"/>
          </p:nvPr>
        </p:nvSpPr>
        <p:spPr>
          <a:xfrm>
            <a:off x="2337925" y="1436175"/>
            <a:ext cx="2411100" cy="8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4" name="Google Shape;284;p15"/>
          <p:cNvSpPr txBox="1">
            <a:spLocks noGrp="1"/>
          </p:cNvSpPr>
          <p:nvPr>
            <p:ph type="title"/>
          </p:nvPr>
        </p:nvSpPr>
        <p:spPr>
          <a:xfrm>
            <a:off x="2149100" y="435900"/>
            <a:ext cx="4744200" cy="936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5000">
                <a:highlight>
                  <a:schemeClr val="lt1"/>
                </a:high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85" name="Google Shape;285;p15"/>
          <p:cNvGrpSpPr/>
          <p:nvPr/>
        </p:nvGrpSpPr>
        <p:grpSpPr>
          <a:xfrm>
            <a:off x="8319690" y="4436145"/>
            <a:ext cx="200593" cy="187500"/>
            <a:chOff x="8103684" y="4279203"/>
            <a:chExt cx="340393" cy="318173"/>
          </a:xfrm>
        </p:grpSpPr>
        <p:sp>
          <p:nvSpPr>
            <p:cNvPr id="286" name="Google Shape;286;p15"/>
            <p:cNvSpPr/>
            <p:nvPr/>
          </p:nvSpPr>
          <p:spPr>
            <a:xfrm>
              <a:off x="8252062" y="4279203"/>
              <a:ext cx="192015" cy="318173"/>
            </a:xfrm>
            <a:custGeom>
              <a:avLst/>
              <a:gdLst/>
              <a:ahLst/>
              <a:cxnLst/>
              <a:rect l="l" t="t" r="r" b="b"/>
              <a:pathLst>
                <a:path w="21060" h="34897" extrusionOk="0">
                  <a:moveTo>
                    <a:pt x="3655" y="1"/>
                  </a:moveTo>
                  <a:lnTo>
                    <a:pt x="0" y="3656"/>
                  </a:lnTo>
                  <a:lnTo>
                    <a:pt x="13750" y="17405"/>
                  </a:lnTo>
                  <a:lnTo>
                    <a:pt x="0" y="31155"/>
                  </a:lnTo>
                  <a:lnTo>
                    <a:pt x="3655" y="34897"/>
                  </a:lnTo>
                  <a:lnTo>
                    <a:pt x="21059" y="17405"/>
                  </a:lnTo>
                  <a:lnTo>
                    <a:pt x="3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8103684" y="4414088"/>
              <a:ext cx="307068" cy="47612"/>
            </a:xfrm>
            <a:custGeom>
              <a:avLst/>
              <a:gdLst/>
              <a:ahLst/>
              <a:cxnLst/>
              <a:rect l="l" t="t" r="r" b="b"/>
              <a:pathLst>
                <a:path w="33679" h="5222" extrusionOk="0">
                  <a:moveTo>
                    <a:pt x="1" y="0"/>
                  </a:moveTo>
                  <a:lnTo>
                    <a:pt x="1" y="5222"/>
                  </a:lnTo>
                  <a:lnTo>
                    <a:pt x="33679" y="5222"/>
                  </a:lnTo>
                  <a:lnTo>
                    <a:pt x="33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5"/>
          <p:cNvGrpSpPr/>
          <p:nvPr/>
        </p:nvGrpSpPr>
        <p:grpSpPr>
          <a:xfrm>
            <a:off x="0" y="-5550"/>
            <a:ext cx="9144075" cy="5156900"/>
            <a:chOff x="0" y="-5550"/>
            <a:chExt cx="9144075" cy="5156900"/>
          </a:xfrm>
        </p:grpSpPr>
        <p:sp>
          <p:nvSpPr>
            <p:cNvPr id="289" name="Google Shape;289;p15"/>
            <p:cNvSpPr/>
            <p:nvPr/>
          </p:nvSpPr>
          <p:spPr>
            <a:xfrm>
              <a:off x="75" y="-55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75" y="48801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rot="-5400000">
              <a:off x="6479550" y="2401725"/>
              <a:ext cx="50577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rot="-5400000">
              <a:off x="-2350200" y="2444775"/>
              <a:ext cx="4971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15"/>
          <p:cNvSpPr txBox="1">
            <a:spLocks noGrp="1"/>
          </p:cNvSpPr>
          <p:nvPr>
            <p:ph type="title" idx="2" hasCustomPrompt="1"/>
          </p:nvPr>
        </p:nvSpPr>
        <p:spPr>
          <a:xfrm>
            <a:off x="699725" y="431275"/>
            <a:ext cx="1854300" cy="19581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9500">
                <a:solidFill>
                  <a:schemeClr val="dk2"/>
                </a:solidFill>
                <a:highlight>
                  <a:schemeClr val="dk1"/>
                </a:high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94" name="Google Shape;294;p15"/>
          <p:cNvGrpSpPr/>
          <p:nvPr/>
        </p:nvGrpSpPr>
        <p:grpSpPr>
          <a:xfrm rot="10800000" flipH="1">
            <a:off x="7279219" y="2949796"/>
            <a:ext cx="455223" cy="448275"/>
            <a:chOff x="7375048" y="3414796"/>
            <a:chExt cx="455223" cy="448275"/>
          </a:xfrm>
        </p:grpSpPr>
        <p:sp>
          <p:nvSpPr>
            <p:cNvPr id="295" name="Google Shape;295;p15"/>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15"/>
            <p:cNvGrpSpPr/>
            <p:nvPr/>
          </p:nvGrpSpPr>
          <p:grpSpPr>
            <a:xfrm>
              <a:off x="7375048" y="3785071"/>
              <a:ext cx="455223" cy="78000"/>
              <a:chOff x="3891548" y="613600"/>
              <a:chExt cx="455223" cy="78000"/>
            </a:xfrm>
          </p:grpSpPr>
          <p:sp>
            <p:nvSpPr>
              <p:cNvPr id="297" name="Google Shape;297;p15"/>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 name="Google Shape;299;p15"/>
          <p:cNvGrpSpPr/>
          <p:nvPr/>
        </p:nvGrpSpPr>
        <p:grpSpPr>
          <a:xfrm>
            <a:off x="7570277" y="519860"/>
            <a:ext cx="187491" cy="187491"/>
            <a:chOff x="7431660" y="4295870"/>
            <a:chExt cx="320553" cy="320553"/>
          </a:xfrm>
        </p:grpSpPr>
        <p:sp>
          <p:nvSpPr>
            <p:cNvPr id="300" name="Google Shape;300;p15"/>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302"/>
        <p:cNvGrpSpPr/>
        <p:nvPr/>
      </p:nvGrpSpPr>
      <p:grpSpPr>
        <a:xfrm>
          <a:off x="0" y="0"/>
          <a:ext cx="0" cy="0"/>
          <a:chOff x="0" y="0"/>
          <a:chExt cx="0" cy="0"/>
        </a:xfrm>
      </p:grpSpPr>
      <p:grpSp>
        <p:nvGrpSpPr>
          <p:cNvPr id="303" name="Google Shape;303;p16"/>
          <p:cNvGrpSpPr/>
          <p:nvPr/>
        </p:nvGrpSpPr>
        <p:grpSpPr>
          <a:xfrm>
            <a:off x="8326240" y="519660"/>
            <a:ext cx="187491" cy="187491"/>
            <a:chOff x="7431660" y="4295870"/>
            <a:chExt cx="320553" cy="320553"/>
          </a:xfrm>
        </p:grpSpPr>
        <p:sp>
          <p:nvSpPr>
            <p:cNvPr id="304" name="Google Shape;304;p16"/>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6"/>
          <p:cNvSpPr txBox="1">
            <a:spLocks noGrp="1"/>
          </p:cNvSpPr>
          <p:nvPr>
            <p:ph type="title" hasCustomPrompt="1"/>
          </p:nvPr>
        </p:nvSpPr>
        <p:spPr>
          <a:xfrm>
            <a:off x="699725" y="653525"/>
            <a:ext cx="2525700" cy="2092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3000">
                <a:solidFill>
                  <a:schemeClr val="dk2"/>
                </a:solidFill>
                <a:highlight>
                  <a:schemeClr val="dk1"/>
                </a:high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307" name="Google Shape;307;p16"/>
          <p:cNvGrpSpPr/>
          <p:nvPr/>
        </p:nvGrpSpPr>
        <p:grpSpPr>
          <a:xfrm>
            <a:off x="0" y="-5550"/>
            <a:ext cx="9144075" cy="5156900"/>
            <a:chOff x="0" y="-5550"/>
            <a:chExt cx="9144075" cy="5156900"/>
          </a:xfrm>
        </p:grpSpPr>
        <p:sp>
          <p:nvSpPr>
            <p:cNvPr id="308" name="Google Shape;308;p16"/>
            <p:cNvSpPr/>
            <p:nvPr/>
          </p:nvSpPr>
          <p:spPr>
            <a:xfrm>
              <a:off x="75" y="-55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75" y="4880150"/>
              <a:ext cx="91440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5400000">
              <a:off x="6479550" y="2401725"/>
              <a:ext cx="50577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5400000">
              <a:off x="-2350200" y="2444775"/>
              <a:ext cx="4971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16"/>
          <p:cNvSpPr txBox="1">
            <a:spLocks noGrp="1"/>
          </p:cNvSpPr>
          <p:nvPr>
            <p:ph type="ctrTitle" idx="2"/>
          </p:nvPr>
        </p:nvSpPr>
        <p:spPr>
          <a:xfrm>
            <a:off x="699725" y="2555925"/>
            <a:ext cx="4082400" cy="8826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300">
                <a:highlight>
                  <a:schemeClr val="lt1"/>
                </a:highlight>
                <a:latin typeface="IBM Plex Sans"/>
                <a:ea typeface="IBM Plex Sans"/>
                <a:cs typeface="IBM Plex Sans"/>
                <a:sym typeface="IBM Plex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13" name="Google Shape;313;p16"/>
          <p:cNvSpPr txBox="1">
            <a:spLocks noGrp="1"/>
          </p:cNvSpPr>
          <p:nvPr>
            <p:ph type="subTitle" idx="1"/>
          </p:nvPr>
        </p:nvSpPr>
        <p:spPr>
          <a:xfrm>
            <a:off x="699750" y="3875000"/>
            <a:ext cx="2593800" cy="65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14" name="Google Shape;314;p16"/>
          <p:cNvGrpSpPr/>
          <p:nvPr/>
        </p:nvGrpSpPr>
        <p:grpSpPr>
          <a:xfrm>
            <a:off x="8319690" y="4436145"/>
            <a:ext cx="200593" cy="187500"/>
            <a:chOff x="8103684" y="4279203"/>
            <a:chExt cx="340393" cy="318173"/>
          </a:xfrm>
        </p:grpSpPr>
        <p:sp>
          <p:nvSpPr>
            <p:cNvPr id="315" name="Google Shape;315;p16"/>
            <p:cNvSpPr/>
            <p:nvPr/>
          </p:nvSpPr>
          <p:spPr>
            <a:xfrm>
              <a:off x="8252062" y="4279203"/>
              <a:ext cx="192015" cy="318173"/>
            </a:xfrm>
            <a:custGeom>
              <a:avLst/>
              <a:gdLst/>
              <a:ahLst/>
              <a:cxnLst/>
              <a:rect l="l" t="t" r="r" b="b"/>
              <a:pathLst>
                <a:path w="21060" h="34897" extrusionOk="0">
                  <a:moveTo>
                    <a:pt x="3655" y="1"/>
                  </a:moveTo>
                  <a:lnTo>
                    <a:pt x="0" y="3656"/>
                  </a:lnTo>
                  <a:lnTo>
                    <a:pt x="13750" y="17405"/>
                  </a:lnTo>
                  <a:lnTo>
                    <a:pt x="0" y="31155"/>
                  </a:lnTo>
                  <a:lnTo>
                    <a:pt x="3655" y="34897"/>
                  </a:lnTo>
                  <a:lnTo>
                    <a:pt x="21059" y="17405"/>
                  </a:lnTo>
                  <a:lnTo>
                    <a:pt x="3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8103684" y="4414088"/>
              <a:ext cx="307068" cy="47612"/>
            </a:xfrm>
            <a:custGeom>
              <a:avLst/>
              <a:gdLst/>
              <a:ahLst/>
              <a:cxnLst/>
              <a:rect l="l" t="t" r="r" b="b"/>
              <a:pathLst>
                <a:path w="33679" h="5222" extrusionOk="0">
                  <a:moveTo>
                    <a:pt x="1" y="0"/>
                  </a:moveTo>
                  <a:lnTo>
                    <a:pt x="1" y="5222"/>
                  </a:lnTo>
                  <a:lnTo>
                    <a:pt x="33679" y="5222"/>
                  </a:lnTo>
                  <a:lnTo>
                    <a:pt x="33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6"/>
          <p:cNvGrpSpPr/>
          <p:nvPr/>
        </p:nvGrpSpPr>
        <p:grpSpPr>
          <a:xfrm rot="-5400000">
            <a:off x="3338314" y="588146"/>
            <a:ext cx="455223" cy="448275"/>
            <a:chOff x="7375048" y="3414796"/>
            <a:chExt cx="455223" cy="448275"/>
          </a:xfrm>
        </p:grpSpPr>
        <p:sp>
          <p:nvSpPr>
            <p:cNvPr id="318" name="Google Shape;318;p16"/>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16"/>
            <p:cNvGrpSpPr/>
            <p:nvPr/>
          </p:nvGrpSpPr>
          <p:grpSpPr>
            <a:xfrm>
              <a:off x="7375048" y="3785071"/>
              <a:ext cx="455223" cy="78000"/>
              <a:chOff x="3891548" y="613600"/>
              <a:chExt cx="455223" cy="78000"/>
            </a:xfrm>
          </p:grpSpPr>
          <p:sp>
            <p:nvSpPr>
              <p:cNvPr id="320" name="Google Shape;320;p16"/>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500"/>
              <a:buFont typeface="IBM Plex Sans"/>
              <a:buNone/>
              <a:defRPr sz="2500" b="1">
                <a:solidFill>
                  <a:schemeClr val="dk1"/>
                </a:solidFill>
                <a:latin typeface="IBM Plex Sans"/>
                <a:ea typeface="IBM Plex Sans"/>
                <a:cs typeface="IBM Plex Sans"/>
                <a:sym typeface="IBM Plex Sans"/>
              </a:defRPr>
            </a:lvl1pPr>
            <a:lvl2pPr lvl="1">
              <a:spcBef>
                <a:spcPts val="0"/>
              </a:spcBef>
              <a:spcAft>
                <a:spcPts val="0"/>
              </a:spcAft>
              <a:buClr>
                <a:schemeClr val="dk1"/>
              </a:buClr>
              <a:buSzPts val="2800"/>
              <a:buFont typeface="IBM Plex Sans"/>
              <a:buNone/>
              <a:defRPr sz="2800" b="1">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2800"/>
              <a:buFont typeface="IBM Plex Sans"/>
              <a:buNone/>
              <a:defRPr sz="2800" b="1">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2800"/>
              <a:buFont typeface="IBM Plex Sans"/>
              <a:buNone/>
              <a:defRPr sz="2800" b="1">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2800"/>
              <a:buFont typeface="IBM Plex Sans"/>
              <a:buNone/>
              <a:defRPr sz="2800" b="1">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2800"/>
              <a:buFont typeface="IBM Plex Sans"/>
              <a:buNone/>
              <a:defRPr sz="2800" b="1">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2800"/>
              <a:buFont typeface="IBM Plex Sans"/>
              <a:buNone/>
              <a:defRPr sz="2800" b="1">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2800"/>
              <a:buFont typeface="IBM Plex Sans"/>
              <a:buNone/>
              <a:defRPr sz="2800" b="1">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2800"/>
              <a:buFont typeface="IBM Plex Sans"/>
              <a:buNone/>
              <a:defRPr sz="2800" b="1">
                <a:solidFill>
                  <a:schemeClr val="dk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250" y="1246950"/>
            <a:ext cx="7717500" cy="3361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rchivo"/>
              <a:buChar char="●"/>
              <a:defRPr sz="1800">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8" r:id="rId5"/>
    <p:sldLayoutId id="2147483659" r:id="rId6"/>
    <p:sldLayoutId id="2147483660" r:id="rId7"/>
    <p:sldLayoutId id="2147483661" r:id="rId8"/>
    <p:sldLayoutId id="2147483662" r:id="rId9"/>
    <p:sldLayoutId id="2147483677" r:id="rId10"/>
    <p:sldLayoutId id="2147483678" r:id="rId11"/>
    <p:sldLayoutId id="214748367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tif"/><Relationship Id="rId5" Type="http://schemas.openxmlformats.org/officeDocument/2006/relationships/image" Target="../media/image14.tif"/><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7"/>
          <p:cNvSpPr/>
          <p:nvPr/>
        </p:nvSpPr>
        <p:spPr>
          <a:xfrm rot="-5400000">
            <a:off x="275289" y="685800"/>
            <a:ext cx="3768900" cy="3771900"/>
          </a:xfrm>
          <a:prstGeom prst="pie">
            <a:avLst>
              <a:gd name="adj1" fmla="val 0"/>
              <a:gd name="adj2" fmla="val 10797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6" name="Google Shape;786;p37"/>
          <p:cNvPicPr preferRelativeResize="0"/>
          <p:nvPr/>
        </p:nvPicPr>
        <p:blipFill rotWithShape="1">
          <a:blip r:embed="rId3">
            <a:alphaModFix/>
          </a:blip>
          <a:srcRect l="33181" t="18325" r="29593" b="22118"/>
          <a:stretch/>
        </p:blipFill>
        <p:spPr>
          <a:xfrm>
            <a:off x="-1602543" y="679046"/>
            <a:ext cx="3771900" cy="3771900"/>
          </a:xfrm>
          <a:prstGeom prst="ellipse">
            <a:avLst/>
          </a:prstGeom>
          <a:noFill/>
          <a:ln>
            <a:noFill/>
          </a:ln>
        </p:spPr>
      </p:pic>
      <p:sp>
        <p:nvSpPr>
          <p:cNvPr id="787" name="Google Shape;787;p37"/>
          <p:cNvSpPr txBox="1">
            <a:spLocks noGrp="1"/>
          </p:cNvSpPr>
          <p:nvPr>
            <p:ph type="ctrTitle"/>
          </p:nvPr>
        </p:nvSpPr>
        <p:spPr>
          <a:xfrm>
            <a:off x="4571975" y="683000"/>
            <a:ext cx="4082400" cy="207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lt1"/>
                </a:highlight>
              </a:rPr>
              <a:t>Satellite Image Segmentation</a:t>
            </a:r>
            <a:endParaRPr dirty="0">
              <a:highlight>
                <a:schemeClr val="lt1"/>
              </a:highlight>
            </a:endParaRPr>
          </a:p>
        </p:txBody>
      </p:sp>
      <p:sp>
        <p:nvSpPr>
          <p:cNvPr id="788" name="Google Shape;788;p37"/>
          <p:cNvSpPr txBox="1">
            <a:spLocks noGrp="1"/>
          </p:cNvSpPr>
          <p:nvPr>
            <p:ph type="subTitle" idx="1"/>
          </p:nvPr>
        </p:nvSpPr>
        <p:spPr>
          <a:xfrm>
            <a:off x="4572000" y="3874993"/>
            <a:ext cx="2879700" cy="6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Feng Weihan</a:t>
            </a:r>
            <a:endParaRPr dirty="0"/>
          </a:p>
        </p:txBody>
      </p:sp>
      <p:sp>
        <p:nvSpPr>
          <p:cNvPr id="789" name="Google Shape;789;p37"/>
          <p:cNvSpPr txBox="1">
            <a:spLocks noGrp="1"/>
          </p:cNvSpPr>
          <p:nvPr>
            <p:ph type="ctrTitle" idx="2"/>
          </p:nvPr>
        </p:nvSpPr>
        <p:spPr>
          <a:xfrm>
            <a:off x="4571975" y="2758923"/>
            <a:ext cx="3872100"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Capstone Project</a:t>
            </a:r>
            <a:endParaRPr dirty="0"/>
          </a:p>
        </p:txBody>
      </p:sp>
      <p:sp>
        <p:nvSpPr>
          <p:cNvPr id="790" name="Google Shape;790;p37"/>
          <p:cNvSpPr/>
          <p:nvPr/>
        </p:nvSpPr>
        <p:spPr>
          <a:xfrm>
            <a:off x="6935388" y="391374"/>
            <a:ext cx="271200" cy="27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3317079" y="2483729"/>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1991147" y="4279144"/>
            <a:ext cx="337200" cy="3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7"/>
          <p:cNvGrpSpPr/>
          <p:nvPr/>
        </p:nvGrpSpPr>
        <p:grpSpPr>
          <a:xfrm>
            <a:off x="7314673" y="3328996"/>
            <a:ext cx="455223" cy="448275"/>
            <a:chOff x="7375048" y="3414796"/>
            <a:chExt cx="455223" cy="448275"/>
          </a:xfrm>
        </p:grpSpPr>
        <p:sp>
          <p:nvSpPr>
            <p:cNvPr id="799" name="Google Shape;799;p37"/>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37"/>
            <p:cNvGrpSpPr/>
            <p:nvPr/>
          </p:nvGrpSpPr>
          <p:grpSpPr>
            <a:xfrm>
              <a:off x="7375048" y="3785071"/>
              <a:ext cx="455223" cy="78000"/>
              <a:chOff x="3891548" y="613600"/>
              <a:chExt cx="455223" cy="78000"/>
            </a:xfrm>
          </p:grpSpPr>
          <p:sp>
            <p:nvSpPr>
              <p:cNvPr id="801" name="Google Shape;801;p37"/>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3" name="Google Shape;803;p37"/>
          <p:cNvSpPr/>
          <p:nvPr/>
        </p:nvSpPr>
        <p:spPr>
          <a:xfrm rot="-5400000">
            <a:off x="-1874700" y="2433525"/>
            <a:ext cx="4020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porcelain&#10;&#10;Description automatically generated">
            <a:extLst>
              <a:ext uri="{FF2B5EF4-FFF2-40B4-BE49-F238E27FC236}">
                <a16:creationId xmlns:a16="http://schemas.microsoft.com/office/drawing/2014/main" id="{88B0B93D-0928-38AC-44A3-AE354317354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33000"/>
                    </a14:imgEffect>
                  </a14:imgLayer>
                </a14:imgProps>
              </a:ext>
            </a:extLst>
          </a:blip>
          <a:srcRect l="53980"/>
          <a:stretch/>
        </p:blipFill>
        <p:spPr>
          <a:xfrm>
            <a:off x="271200" y="682046"/>
            <a:ext cx="1699928" cy="3693900"/>
          </a:xfrm>
          <a:prstGeom prst="rect">
            <a:avLst/>
          </a:prstGeom>
        </p:spPr>
      </p:pic>
      <p:grpSp>
        <p:nvGrpSpPr>
          <p:cNvPr id="791" name="Google Shape;791;p37"/>
          <p:cNvGrpSpPr/>
          <p:nvPr/>
        </p:nvGrpSpPr>
        <p:grpSpPr>
          <a:xfrm>
            <a:off x="273789" y="683315"/>
            <a:ext cx="3771900" cy="3771900"/>
            <a:chOff x="273789" y="683315"/>
            <a:chExt cx="3771900" cy="3771900"/>
          </a:xfrm>
        </p:grpSpPr>
        <p:sp>
          <p:nvSpPr>
            <p:cNvPr id="792" name="Google Shape;792;p37"/>
            <p:cNvSpPr/>
            <p:nvPr/>
          </p:nvSpPr>
          <p:spPr>
            <a:xfrm>
              <a:off x="273789" y="683315"/>
              <a:ext cx="3771900" cy="3771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 name="Google Shape;793;p37"/>
            <p:cNvGrpSpPr/>
            <p:nvPr/>
          </p:nvGrpSpPr>
          <p:grpSpPr>
            <a:xfrm>
              <a:off x="913912" y="1329232"/>
              <a:ext cx="2491800" cy="2491800"/>
              <a:chOff x="913912" y="1288732"/>
              <a:chExt cx="2491800" cy="2491800"/>
            </a:xfrm>
          </p:grpSpPr>
          <p:sp>
            <p:nvSpPr>
              <p:cNvPr id="794" name="Google Shape;794;p37"/>
              <p:cNvSpPr/>
              <p:nvPr/>
            </p:nvSpPr>
            <p:spPr>
              <a:xfrm>
                <a:off x="913912" y="1288732"/>
                <a:ext cx="2491800" cy="2491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1526937" y="1901753"/>
                <a:ext cx="1266000" cy="1265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19" name="Google Shape;827;p39">
            <a:extLst>
              <a:ext uri="{FF2B5EF4-FFF2-40B4-BE49-F238E27FC236}">
                <a16:creationId xmlns:a16="http://schemas.microsoft.com/office/drawing/2014/main" id="{ED1001C3-ECDA-1217-BAE4-AFA1C77935EB}"/>
              </a:ext>
            </a:extLst>
          </p:cNvPr>
          <p:cNvSpPr txBox="1">
            <a:spLocks noGrp="1"/>
          </p:cNvSpPr>
          <p:nvPr>
            <p:ph type="subTitle" idx="1"/>
          </p:nvPr>
        </p:nvSpPr>
        <p:spPr>
          <a:xfrm>
            <a:off x="474297" y="4681027"/>
            <a:ext cx="3475403" cy="4940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Divide full image into 256 X 256 pieces</a:t>
            </a:r>
            <a:endParaRPr b="1" dirty="0"/>
          </a:p>
        </p:txBody>
      </p:sp>
      <p:pic>
        <p:nvPicPr>
          <p:cNvPr id="28" name="Picture 27">
            <a:extLst>
              <a:ext uri="{FF2B5EF4-FFF2-40B4-BE49-F238E27FC236}">
                <a16:creationId xmlns:a16="http://schemas.microsoft.com/office/drawing/2014/main" id="{44A550FC-BD67-8CA6-D9CB-0D9726FADB97}"/>
              </a:ext>
            </a:extLst>
          </p:cNvPr>
          <p:cNvPicPr>
            <a:picLocks noChangeAspect="1"/>
          </p:cNvPicPr>
          <p:nvPr/>
        </p:nvPicPr>
        <p:blipFill>
          <a:blip r:embed="rId3"/>
          <a:stretch>
            <a:fillRect/>
          </a:stretch>
        </p:blipFill>
        <p:spPr>
          <a:xfrm>
            <a:off x="249015" y="775159"/>
            <a:ext cx="3755797" cy="3916201"/>
          </a:xfrm>
          <a:prstGeom prst="rect">
            <a:avLst/>
          </a:prstGeom>
        </p:spPr>
      </p:pic>
      <p:pic>
        <p:nvPicPr>
          <p:cNvPr id="6" name="Picture 5">
            <a:extLst>
              <a:ext uri="{FF2B5EF4-FFF2-40B4-BE49-F238E27FC236}">
                <a16:creationId xmlns:a16="http://schemas.microsoft.com/office/drawing/2014/main" id="{7E7D65FB-C566-DDB4-606E-80F65B2E23DA}"/>
              </a:ext>
            </a:extLst>
          </p:cNvPr>
          <p:cNvPicPr>
            <a:picLocks noChangeAspect="1"/>
          </p:cNvPicPr>
          <p:nvPr/>
        </p:nvPicPr>
        <p:blipFill>
          <a:blip r:embed="rId4">
            <a:alphaModFix amt="50000"/>
          </a:blip>
          <a:stretch>
            <a:fillRect/>
          </a:stretch>
        </p:blipFill>
        <p:spPr>
          <a:xfrm>
            <a:off x="240191" y="744028"/>
            <a:ext cx="3771645" cy="3936999"/>
          </a:xfrm>
          <a:prstGeom prst="rect">
            <a:avLst/>
          </a:prstGeom>
        </p:spPr>
      </p:pic>
      <p:graphicFrame>
        <p:nvGraphicFramePr>
          <p:cNvPr id="7" name="Table 7">
            <a:extLst>
              <a:ext uri="{FF2B5EF4-FFF2-40B4-BE49-F238E27FC236}">
                <a16:creationId xmlns:a16="http://schemas.microsoft.com/office/drawing/2014/main" id="{04DD3E2E-0643-1F7F-B50B-909CC9121B26}"/>
              </a:ext>
            </a:extLst>
          </p:cNvPr>
          <p:cNvGraphicFramePr>
            <a:graphicFrameLocks noGrp="1"/>
          </p:cNvGraphicFramePr>
          <p:nvPr>
            <p:extLst>
              <p:ext uri="{D42A27DB-BD31-4B8C-83A1-F6EECF244321}">
                <p14:modId xmlns:p14="http://schemas.microsoft.com/office/powerpoint/2010/main" val="1576004433"/>
              </p:ext>
            </p:extLst>
          </p:nvPr>
        </p:nvGraphicFramePr>
        <p:xfrm>
          <a:off x="243072" y="781220"/>
          <a:ext cx="3750778" cy="3910140"/>
        </p:xfrm>
        <a:graphic>
          <a:graphicData uri="http://schemas.openxmlformats.org/drawingml/2006/table">
            <a:tbl>
              <a:tblPr firstRow="1" bandRow="1">
                <a:tableStyleId>{3C2C9D00-E626-47DD-BF7D-F71E71A3026D}</a:tableStyleId>
              </a:tblPr>
              <a:tblGrid>
                <a:gridCol w="110317">
                  <a:extLst>
                    <a:ext uri="{9D8B030D-6E8A-4147-A177-3AD203B41FA5}">
                      <a16:colId xmlns:a16="http://schemas.microsoft.com/office/drawing/2014/main" val="2117566012"/>
                    </a:ext>
                  </a:extLst>
                </a:gridCol>
                <a:gridCol w="110317">
                  <a:extLst>
                    <a:ext uri="{9D8B030D-6E8A-4147-A177-3AD203B41FA5}">
                      <a16:colId xmlns:a16="http://schemas.microsoft.com/office/drawing/2014/main" val="1982610660"/>
                    </a:ext>
                  </a:extLst>
                </a:gridCol>
                <a:gridCol w="110317">
                  <a:extLst>
                    <a:ext uri="{9D8B030D-6E8A-4147-A177-3AD203B41FA5}">
                      <a16:colId xmlns:a16="http://schemas.microsoft.com/office/drawing/2014/main" val="1578929783"/>
                    </a:ext>
                  </a:extLst>
                </a:gridCol>
                <a:gridCol w="110317">
                  <a:extLst>
                    <a:ext uri="{9D8B030D-6E8A-4147-A177-3AD203B41FA5}">
                      <a16:colId xmlns:a16="http://schemas.microsoft.com/office/drawing/2014/main" val="338262189"/>
                    </a:ext>
                  </a:extLst>
                </a:gridCol>
                <a:gridCol w="110317">
                  <a:extLst>
                    <a:ext uri="{9D8B030D-6E8A-4147-A177-3AD203B41FA5}">
                      <a16:colId xmlns:a16="http://schemas.microsoft.com/office/drawing/2014/main" val="3766492987"/>
                    </a:ext>
                  </a:extLst>
                </a:gridCol>
                <a:gridCol w="110317">
                  <a:extLst>
                    <a:ext uri="{9D8B030D-6E8A-4147-A177-3AD203B41FA5}">
                      <a16:colId xmlns:a16="http://schemas.microsoft.com/office/drawing/2014/main" val="2263230758"/>
                    </a:ext>
                  </a:extLst>
                </a:gridCol>
                <a:gridCol w="110317">
                  <a:extLst>
                    <a:ext uri="{9D8B030D-6E8A-4147-A177-3AD203B41FA5}">
                      <a16:colId xmlns:a16="http://schemas.microsoft.com/office/drawing/2014/main" val="4185949933"/>
                    </a:ext>
                  </a:extLst>
                </a:gridCol>
                <a:gridCol w="110317">
                  <a:extLst>
                    <a:ext uri="{9D8B030D-6E8A-4147-A177-3AD203B41FA5}">
                      <a16:colId xmlns:a16="http://schemas.microsoft.com/office/drawing/2014/main" val="2110175709"/>
                    </a:ext>
                  </a:extLst>
                </a:gridCol>
                <a:gridCol w="110317">
                  <a:extLst>
                    <a:ext uri="{9D8B030D-6E8A-4147-A177-3AD203B41FA5}">
                      <a16:colId xmlns:a16="http://schemas.microsoft.com/office/drawing/2014/main" val="1732383008"/>
                    </a:ext>
                  </a:extLst>
                </a:gridCol>
                <a:gridCol w="110317">
                  <a:extLst>
                    <a:ext uri="{9D8B030D-6E8A-4147-A177-3AD203B41FA5}">
                      <a16:colId xmlns:a16="http://schemas.microsoft.com/office/drawing/2014/main" val="4188889090"/>
                    </a:ext>
                  </a:extLst>
                </a:gridCol>
                <a:gridCol w="110317">
                  <a:extLst>
                    <a:ext uri="{9D8B030D-6E8A-4147-A177-3AD203B41FA5}">
                      <a16:colId xmlns:a16="http://schemas.microsoft.com/office/drawing/2014/main" val="2382935791"/>
                    </a:ext>
                  </a:extLst>
                </a:gridCol>
                <a:gridCol w="110317">
                  <a:extLst>
                    <a:ext uri="{9D8B030D-6E8A-4147-A177-3AD203B41FA5}">
                      <a16:colId xmlns:a16="http://schemas.microsoft.com/office/drawing/2014/main" val="745499392"/>
                    </a:ext>
                  </a:extLst>
                </a:gridCol>
                <a:gridCol w="110317">
                  <a:extLst>
                    <a:ext uri="{9D8B030D-6E8A-4147-A177-3AD203B41FA5}">
                      <a16:colId xmlns:a16="http://schemas.microsoft.com/office/drawing/2014/main" val="2076348472"/>
                    </a:ext>
                  </a:extLst>
                </a:gridCol>
                <a:gridCol w="110317">
                  <a:extLst>
                    <a:ext uri="{9D8B030D-6E8A-4147-A177-3AD203B41FA5}">
                      <a16:colId xmlns:a16="http://schemas.microsoft.com/office/drawing/2014/main" val="1852237959"/>
                    </a:ext>
                  </a:extLst>
                </a:gridCol>
                <a:gridCol w="110317">
                  <a:extLst>
                    <a:ext uri="{9D8B030D-6E8A-4147-A177-3AD203B41FA5}">
                      <a16:colId xmlns:a16="http://schemas.microsoft.com/office/drawing/2014/main" val="487242130"/>
                    </a:ext>
                  </a:extLst>
                </a:gridCol>
                <a:gridCol w="110317">
                  <a:extLst>
                    <a:ext uri="{9D8B030D-6E8A-4147-A177-3AD203B41FA5}">
                      <a16:colId xmlns:a16="http://schemas.microsoft.com/office/drawing/2014/main" val="1672028230"/>
                    </a:ext>
                  </a:extLst>
                </a:gridCol>
                <a:gridCol w="110317">
                  <a:extLst>
                    <a:ext uri="{9D8B030D-6E8A-4147-A177-3AD203B41FA5}">
                      <a16:colId xmlns:a16="http://schemas.microsoft.com/office/drawing/2014/main" val="1192486178"/>
                    </a:ext>
                  </a:extLst>
                </a:gridCol>
                <a:gridCol w="110317">
                  <a:extLst>
                    <a:ext uri="{9D8B030D-6E8A-4147-A177-3AD203B41FA5}">
                      <a16:colId xmlns:a16="http://schemas.microsoft.com/office/drawing/2014/main" val="164722792"/>
                    </a:ext>
                  </a:extLst>
                </a:gridCol>
                <a:gridCol w="110317">
                  <a:extLst>
                    <a:ext uri="{9D8B030D-6E8A-4147-A177-3AD203B41FA5}">
                      <a16:colId xmlns:a16="http://schemas.microsoft.com/office/drawing/2014/main" val="2633107694"/>
                    </a:ext>
                  </a:extLst>
                </a:gridCol>
                <a:gridCol w="110317">
                  <a:extLst>
                    <a:ext uri="{9D8B030D-6E8A-4147-A177-3AD203B41FA5}">
                      <a16:colId xmlns:a16="http://schemas.microsoft.com/office/drawing/2014/main" val="2570928504"/>
                    </a:ext>
                  </a:extLst>
                </a:gridCol>
                <a:gridCol w="110317">
                  <a:extLst>
                    <a:ext uri="{9D8B030D-6E8A-4147-A177-3AD203B41FA5}">
                      <a16:colId xmlns:a16="http://schemas.microsoft.com/office/drawing/2014/main" val="197064661"/>
                    </a:ext>
                  </a:extLst>
                </a:gridCol>
                <a:gridCol w="110317">
                  <a:extLst>
                    <a:ext uri="{9D8B030D-6E8A-4147-A177-3AD203B41FA5}">
                      <a16:colId xmlns:a16="http://schemas.microsoft.com/office/drawing/2014/main" val="3584321792"/>
                    </a:ext>
                  </a:extLst>
                </a:gridCol>
                <a:gridCol w="110317">
                  <a:extLst>
                    <a:ext uri="{9D8B030D-6E8A-4147-A177-3AD203B41FA5}">
                      <a16:colId xmlns:a16="http://schemas.microsoft.com/office/drawing/2014/main" val="668714275"/>
                    </a:ext>
                  </a:extLst>
                </a:gridCol>
                <a:gridCol w="110317">
                  <a:extLst>
                    <a:ext uri="{9D8B030D-6E8A-4147-A177-3AD203B41FA5}">
                      <a16:colId xmlns:a16="http://schemas.microsoft.com/office/drawing/2014/main" val="1284112441"/>
                    </a:ext>
                  </a:extLst>
                </a:gridCol>
                <a:gridCol w="110317">
                  <a:extLst>
                    <a:ext uri="{9D8B030D-6E8A-4147-A177-3AD203B41FA5}">
                      <a16:colId xmlns:a16="http://schemas.microsoft.com/office/drawing/2014/main" val="299794761"/>
                    </a:ext>
                  </a:extLst>
                </a:gridCol>
                <a:gridCol w="110317">
                  <a:extLst>
                    <a:ext uri="{9D8B030D-6E8A-4147-A177-3AD203B41FA5}">
                      <a16:colId xmlns:a16="http://schemas.microsoft.com/office/drawing/2014/main" val="2639226173"/>
                    </a:ext>
                  </a:extLst>
                </a:gridCol>
                <a:gridCol w="110317">
                  <a:extLst>
                    <a:ext uri="{9D8B030D-6E8A-4147-A177-3AD203B41FA5}">
                      <a16:colId xmlns:a16="http://schemas.microsoft.com/office/drawing/2014/main" val="4075090699"/>
                    </a:ext>
                  </a:extLst>
                </a:gridCol>
                <a:gridCol w="110317">
                  <a:extLst>
                    <a:ext uri="{9D8B030D-6E8A-4147-A177-3AD203B41FA5}">
                      <a16:colId xmlns:a16="http://schemas.microsoft.com/office/drawing/2014/main" val="2912682381"/>
                    </a:ext>
                  </a:extLst>
                </a:gridCol>
                <a:gridCol w="110317">
                  <a:extLst>
                    <a:ext uri="{9D8B030D-6E8A-4147-A177-3AD203B41FA5}">
                      <a16:colId xmlns:a16="http://schemas.microsoft.com/office/drawing/2014/main" val="3420032582"/>
                    </a:ext>
                  </a:extLst>
                </a:gridCol>
                <a:gridCol w="110317">
                  <a:extLst>
                    <a:ext uri="{9D8B030D-6E8A-4147-A177-3AD203B41FA5}">
                      <a16:colId xmlns:a16="http://schemas.microsoft.com/office/drawing/2014/main" val="2412335196"/>
                    </a:ext>
                  </a:extLst>
                </a:gridCol>
                <a:gridCol w="110317">
                  <a:extLst>
                    <a:ext uri="{9D8B030D-6E8A-4147-A177-3AD203B41FA5}">
                      <a16:colId xmlns:a16="http://schemas.microsoft.com/office/drawing/2014/main" val="34990915"/>
                    </a:ext>
                  </a:extLst>
                </a:gridCol>
                <a:gridCol w="110317">
                  <a:extLst>
                    <a:ext uri="{9D8B030D-6E8A-4147-A177-3AD203B41FA5}">
                      <a16:colId xmlns:a16="http://schemas.microsoft.com/office/drawing/2014/main" val="1365064182"/>
                    </a:ext>
                  </a:extLst>
                </a:gridCol>
                <a:gridCol w="110317">
                  <a:extLst>
                    <a:ext uri="{9D8B030D-6E8A-4147-A177-3AD203B41FA5}">
                      <a16:colId xmlns:a16="http://schemas.microsoft.com/office/drawing/2014/main" val="342379990"/>
                    </a:ext>
                  </a:extLst>
                </a:gridCol>
                <a:gridCol w="110317">
                  <a:extLst>
                    <a:ext uri="{9D8B030D-6E8A-4147-A177-3AD203B41FA5}">
                      <a16:colId xmlns:a16="http://schemas.microsoft.com/office/drawing/2014/main" val="1890051999"/>
                    </a:ext>
                  </a:extLst>
                </a:gridCol>
              </a:tblGrid>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1492087"/>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dirty="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8371598"/>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9302062"/>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626087"/>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0536192"/>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341539"/>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254796"/>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934984"/>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754281"/>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7231886"/>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3157128"/>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6104269"/>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dirty="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955668"/>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2340437"/>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689595"/>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3254260"/>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4202549"/>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1062232"/>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2515057"/>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3252903"/>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6854424"/>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5530547"/>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0387873"/>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1501433"/>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4112795"/>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3304119"/>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463628"/>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6538945"/>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9213357"/>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0718914"/>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0295842"/>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1145396"/>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251513"/>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0880286"/>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074637"/>
                  </a:ext>
                </a:extLst>
              </a:tr>
              <a:tr h="108615">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dirty="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500" dirty="0"/>
                    </a:p>
                  </a:txBody>
                  <a:tcPr marL="31667" marR="31667" marT="15834" marB="15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792309"/>
                  </a:ext>
                </a:extLst>
              </a:tr>
            </a:tbl>
          </a:graphicData>
        </a:graphic>
      </p:graphicFrame>
      <p:sp>
        <p:nvSpPr>
          <p:cNvPr id="998" name="Google Shape;998;p47"/>
          <p:cNvSpPr txBox="1">
            <a:spLocks noGrp="1"/>
          </p:cNvSpPr>
          <p:nvPr>
            <p:ph type="title" idx="2"/>
          </p:nvPr>
        </p:nvSpPr>
        <p:spPr>
          <a:xfrm>
            <a:off x="670019" y="-142772"/>
            <a:ext cx="5306900" cy="8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Further Processing</a:t>
            </a:r>
            <a:endParaRPr i="1" dirty="0"/>
          </a:p>
        </p:txBody>
      </p:sp>
      <p:grpSp>
        <p:nvGrpSpPr>
          <p:cNvPr id="3" name="Group 2">
            <a:extLst>
              <a:ext uri="{FF2B5EF4-FFF2-40B4-BE49-F238E27FC236}">
                <a16:creationId xmlns:a16="http://schemas.microsoft.com/office/drawing/2014/main" id="{F860818A-7C3C-7EB2-08E5-1A112460E008}"/>
              </a:ext>
            </a:extLst>
          </p:cNvPr>
          <p:cNvGrpSpPr/>
          <p:nvPr/>
        </p:nvGrpSpPr>
        <p:grpSpPr>
          <a:xfrm>
            <a:off x="6454486" y="1543050"/>
            <a:ext cx="2689514" cy="2990850"/>
            <a:chOff x="6454486" y="1543050"/>
            <a:chExt cx="2689514" cy="2990850"/>
          </a:xfrm>
        </p:grpSpPr>
        <p:pic>
          <p:nvPicPr>
            <p:cNvPr id="11" name="Picture 10" descr="A picture containing dirty&#10;&#10;Description automatically generated">
              <a:extLst>
                <a:ext uri="{FF2B5EF4-FFF2-40B4-BE49-F238E27FC236}">
                  <a16:creationId xmlns:a16="http://schemas.microsoft.com/office/drawing/2014/main" id="{AE808DA2-C7C4-4AB3-5483-A22DC3E1B0CA}"/>
                </a:ext>
              </a:extLst>
            </p:cNvPr>
            <p:cNvPicPr>
              <a:picLocks noChangeAspect="1"/>
            </p:cNvPicPr>
            <p:nvPr/>
          </p:nvPicPr>
          <p:blipFill>
            <a:blip r:embed="rId5"/>
            <a:stretch>
              <a:fillRect/>
            </a:stretch>
          </p:blipFill>
          <p:spPr>
            <a:xfrm>
              <a:off x="6848063" y="1543050"/>
              <a:ext cx="2032000" cy="2032000"/>
            </a:xfrm>
            <a:prstGeom prst="rect">
              <a:avLst/>
            </a:prstGeom>
            <a:ln w="19050">
              <a:solidFill>
                <a:schemeClr val="tx1"/>
              </a:solidFill>
            </a:ln>
          </p:spPr>
        </p:pic>
        <p:sp>
          <p:nvSpPr>
            <p:cNvPr id="21" name="Google Shape;827;p39">
              <a:extLst>
                <a:ext uri="{FF2B5EF4-FFF2-40B4-BE49-F238E27FC236}">
                  <a16:creationId xmlns:a16="http://schemas.microsoft.com/office/drawing/2014/main" id="{BB75C1F4-3198-B158-52A8-AFC31F3ED183}"/>
                </a:ext>
              </a:extLst>
            </p:cNvPr>
            <p:cNvSpPr txBox="1">
              <a:spLocks/>
            </p:cNvSpPr>
            <p:nvPr/>
          </p:nvSpPr>
          <p:spPr>
            <a:xfrm>
              <a:off x="6771863" y="3575050"/>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Random brightness and contrast augmentation. </a:t>
              </a:r>
            </a:p>
          </p:txBody>
        </p:sp>
        <p:cxnSp>
          <p:nvCxnSpPr>
            <p:cNvPr id="26" name="Straight Arrow Connector 25">
              <a:extLst>
                <a:ext uri="{FF2B5EF4-FFF2-40B4-BE49-F238E27FC236}">
                  <a16:creationId xmlns:a16="http://schemas.microsoft.com/office/drawing/2014/main" id="{4AD16688-8241-5D32-A4C9-86F01267D471}"/>
                </a:ext>
              </a:extLst>
            </p:cNvPr>
            <p:cNvCxnSpPr/>
            <p:nvPr/>
          </p:nvCxnSpPr>
          <p:spPr>
            <a:xfrm>
              <a:off x="6454486" y="2559050"/>
              <a:ext cx="3551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2C776ED6-E34C-9FA1-693C-5BE4C70DB4F6}"/>
              </a:ext>
            </a:extLst>
          </p:cNvPr>
          <p:cNvGrpSpPr/>
          <p:nvPr/>
        </p:nvGrpSpPr>
        <p:grpSpPr>
          <a:xfrm>
            <a:off x="3246120" y="1203960"/>
            <a:ext cx="3208366" cy="3329940"/>
            <a:chOff x="3246120" y="1203960"/>
            <a:chExt cx="3208366" cy="3329940"/>
          </a:xfrm>
        </p:grpSpPr>
        <p:sp>
          <p:nvSpPr>
            <p:cNvPr id="20" name="Google Shape;827;p39">
              <a:extLst>
                <a:ext uri="{FF2B5EF4-FFF2-40B4-BE49-F238E27FC236}">
                  <a16:creationId xmlns:a16="http://schemas.microsoft.com/office/drawing/2014/main" id="{CEA25049-D143-0550-2854-550F0131A800}"/>
                </a:ext>
              </a:extLst>
            </p:cNvPr>
            <p:cNvSpPr txBox="1">
              <a:spLocks/>
            </p:cNvSpPr>
            <p:nvPr/>
          </p:nvSpPr>
          <p:spPr>
            <a:xfrm>
              <a:off x="4422486" y="3575050"/>
              <a:ext cx="2032000"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Only pick images with substantial variation of classes (&gt;10%).</a:t>
              </a:r>
            </a:p>
          </p:txBody>
        </p:sp>
        <p:grpSp>
          <p:nvGrpSpPr>
            <p:cNvPr id="2" name="Group 1">
              <a:extLst>
                <a:ext uri="{FF2B5EF4-FFF2-40B4-BE49-F238E27FC236}">
                  <a16:creationId xmlns:a16="http://schemas.microsoft.com/office/drawing/2014/main" id="{2F7EE81E-ECC5-EE4C-8D0B-D17EB8671D77}"/>
                </a:ext>
              </a:extLst>
            </p:cNvPr>
            <p:cNvGrpSpPr/>
            <p:nvPr/>
          </p:nvGrpSpPr>
          <p:grpSpPr>
            <a:xfrm>
              <a:off x="3246120" y="1203960"/>
              <a:ext cx="3173318" cy="2371090"/>
              <a:chOff x="3246120" y="1203960"/>
              <a:chExt cx="3173318" cy="2371090"/>
            </a:xfrm>
          </p:grpSpPr>
          <p:pic>
            <p:nvPicPr>
              <p:cNvPr id="9" name="Picture 8" descr="A picture containing nature&#10;&#10;Description automatically generated">
                <a:extLst>
                  <a:ext uri="{FF2B5EF4-FFF2-40B4-BE49-F238E27FC236}">
                    <a16:creationId xmlns:a16="http://schemas.microsoft.com/office/drawing/2014/main" id="{950A29BF-CE74-FCA3-8CFE-C07D5E050AE6}"/>
                  </a:ext>
                </a:extLst>
              </p:cNvPr>
              <p:cNvPicPr>
                <a:picLocks noChangeAspect="1"/>
              </p:cNvPicPr>
              <p:nvPr/>
            </p:nvPicPr>
            <p:blipFill>
              <a:blip r:embed="rId6"/>
              <a:stretch>
                <a:fillRect/>
              </a:stretch>
            </p:blipFill>
            <p:spPr>
              <a:xfrm>
                <a:off x="4387438" y="1543050"/>
                <a:ext cx="2032000" cy="2032000"/>
              </a:xfrm>
              <a:prstGeom prst="rect">
                <a:avLst/>
              </a:prstGeom>
              <a:ln w="19050">
                <a:solidFill>
                  <a:schemeClr val="tx1"/>
                </a:solidFill>
              </a:ln>
            </p:spPr>
          </p:pic>
          <p:cxnSp>
            <p:nvCxnSpPr>
              <p:cNvPr id="15" name="Straight Arrow Connector 14">
                <a:extLst>
                  <a:ext uri="{FF2B5EF4-FFF2-40B4-BE49-F238E27FC236}">
                    <a16:creationId xmlns:a16="http://schemas.microsoft.com/office/drawing/2014/main" id="{596D96C7-4E58-F3FB-E40C-6CF7749DDCB4}"/>
                  </a:ext>
                </a:extLst>
              </p:cNvPr>
              <p:cNvCxnSpPr/>
              <p:nvPr/>
            </p:nvCxnSpPr>
            <p:spPr>
              <a:xfrm>
                <a:off x="4032250" y="2559050"/>
                <a:ext cx="3551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4A8401-FC14-C879-69BB-559F39807B1B}"/>
                  </a:ext>
                </a:extLst>
              </p:cNvPr>
              <p:cNvCxnSpPr/>
              <p:nvPr/>
            </p:nvCxnSpPr>
            <p:spPr>
              <a:xfrm>
                <a:off x="3246120" y="1203960"/>
                <a:ext cx="1141318" cy="339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2BD870-F4CB-4028-7355-90DFCB59BFE5}"/>
                  </a:ext>
                </a:extLst>
              </p:cNvPr>
              <p:cNvCxnSpPr>
                <a:cxnSpLocks/>
              </p:cNvCxnSpPr>
              <p:nvPr/>
            </p:nvCxnSpPr>
            <p:spPr>
              <a:xfrm>
                <a:off x="3246120" y="1298120"/>
                <a:ext cx="1141318" cy="22769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 name="Google Shape;827;p39">
            <a:extLst>
              <a:ext uri="{FF2B5EF4-FFF2-40B4-BE49-F238E27FC236}">
                <a16:creationId xmlns:a16="http://schemas.microsoft.com/office/drawing/2014/main" id="{2C00E677-BDBC-A4EB-76EB-E22802935858}"/>
              </a:ext>
            </a:extLst>
          </p:cNvPr>
          <p:cNvSpPr txBox="1">
            <a:spLocks/>
          </p:cNvSpPr>
          <p:nvPr/>
        </p:nvSpPr>
        <p:spPr>
          <a:xfrm>
            <a:off x="9461377" y="3787988"/>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34226 Training Images</a:t>
            </a:r>
          </a:p>
          <a:p>
            <a:pPr marL="0" indent="0"/>
            <a:r>
              <a:rPr lang="en-SG" b="1" dirty="0"/>
              <a:t>2013 Validation Images</a:t>
            </a:r>
          </a:p>
          <a:p>
            <a:pPr marL="0" indent="0"/>
            <a:r>
              <a:rPr lang="en-SG" b="1" dirty="0"/>
              <a:t>1007 Test Images </a:t>
            </a:r>
          </a:p>
        </p:txBody>
      </p:sp>
    </p:spTree>
    <p:extLst>
      <p:ext uri="{BB962C8B-B14F-4D97-AF65-F5344CB8AC3E}">
        <p14:creationId xmlns:p14="http://schemas.microsoft.com/office/powerpoint/2010/main" val="273733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998" name="Google Shape;998;p47"/>
          <p:cNvSpPr txBox="1">
            <a:spLocks noGrp="1"/>
          </p:cNvSpPr>
          <p:nvPr>
            <p:ph type="title" idx="2"/>
          </p:nvPr>
        </p:nvSpPr>
        <p:spPr>
          <a:xfrm>
            <a:off x="670019" y="-142772"/>
            <a:ext cx="5306900" cy="8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P</a:t>
            </a:r>
            <a:r>
              <a:rPr lang="en" dirty="0"/>
              <a:t>roportion of Each Class</a:t>
            </a:r>
            <a:endParaRPr i="1" dirty="0"/>
          </a:p>
        </p:txBody>
      </p:sp>
      <p:sp>
        <p:nvSpPr>
          <p:cNvPr id="33" name="Google Shape;827;p39">
            <a:extLst>
              <a:ext uri="{FF2B5EF4-FFF2-40B4-BE49-F238E27FC236}">
                <a16:creationId xmlns:a16="http://schemas.microsoft.com/office/drawing/2014/main" id="{2C00E677-BDBC-A4EB-76EB-E22802935858}"/>
              </a:ext>
            </a:extLst>
          </p:cNvPr>
          <p:cNvSpPr txBox="1">
            <a:spLocks/>
          </p:cNvSpPr>
          <p:nvPr/>
        </p:nvSpPr>
        <p:spPr>
          <a:xfrm>
            <a:off x="9461377" y="3787988"/>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34226 Training Images</a:t>
            </a:r>
          </a:p>
          <a:p>
            <a:pPr marL="0" indent="0"/>
            <a:r>
              <a:rPr lang="en-SG" b="1" dirty="0"/>
              <a:t>2013 Validation Images</a:t>
            </a:r>
          </a:p>
          <a:p>
            <a:pPr marL="0" indent="0"/>
            <a:r>
              <a:rPr lang="en-SG" b="1" dirty="0"/>
              <a:t>1007 Test Images </a:t>
            </a:r>
          </a:p>
        </p:txBody>
      </p:sp>
      <p:pic>
        <p:nvPicPr>
          <p:cNvPr id="1026" name="Picture 2">
            <a:extLst>
              <a:ext uri="{FF2B5EF4-FFF2-40B4-BE49-F238E27FC236}">
                <a16:creationId xmlns:a16="http://schemas.microsoft.com/office/drawing/2014/main" id="{8AD84FE5-9405-E0C8-F712-969A2E96F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849244"/>
            <a:ext cx="4314295" cy="419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0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pic>
        <p:nvPicPr>
          <p:cNvPr id="15" name="Google Shape;978;p46">
            <a:extLst>
              <a:ext uri="{FF2B5EF4-FFF2-40B4-BE49-F238E27FC236}">
                <a16:creationId xmlns:a16="http://schemas.microsoft.com/office/drawing/2014/main" id="{40D8C6D3-B893-FC88-B0D2-8ED7791A03F0}"/>
              </a:ext>
            </a:extLst>
          </p:cNvPr>
          <p:cNvPicPr preferRelativeResize="0"/>
          <p:nvPr/>
        </p:nvPicPr>
        <p:blipFill rotWithShape="1">
          <a:blip r:embed="rId3">
            <a:alphaModFix/>
          </a:blip>
          <a:srcRect t="13867" r="13867"/>
          <a:stretch/>
        </p:blipFill>
        <p:spPr>
          <a:xfrm rot="13500000">
            <a:off x="2986857" y="663605"/>
            <a:ext cx="3771708" cy="3771708"/>
          </a:xfrm>
          <a:prstGeom prst="chord">
            <a:avLst>
              <a:gd name="adj1" fmla="val 2675382"/>
              <a:gd name="adj2" fmla="val 13522363"/>
            </a:avLst>
          </a:prstGeom>
          <a:noFill/>
          <a:ln>
            <a:noFill/>
          </a:ln>
        </p:spPr>
      </p:pic>
      <p:sp>
        <p:nvSpPr>
          <p:cNvPr id="1106" name="Google Shape;1106;p52"/>
          <p:cNvSpPr/>
          <p:nvPr/>
        </p:nvSpPr>
        <p:spPr>
          <a:xfrm rot="-5400000" flipH="1">
            <a:off x="4863227" y="681800"/>
            <a:ext cx="3768900" cy="3771900"/>
          </a:xfrm>
          <a:prstGeom prst="pie">
            <a:avLst>
              <a:gd name="adj1" fmla="val 0"/>
              <a:gd name="adj2" fmla="val 10797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2"/>
          <p:cNvSpPr txBox="1">
            <a:spLocks noGrp="1"/>
          </p:cNvSpPr>
          <p:nvPr>
            <p:ph type="subTitle" idx="1"/>
          </p:nvPr>
        </p:nvSpPr>
        <p:spPr>
          <a:xfrm>
            <a:off x="699750" y="3875000"/>
            <a:ext cx="2593800"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A look at the techniques for segmentation.</a:t>
            </a:r>
          </a:p>
        </p:txBody>
      </p:sp>
      <p:sp>
        <p:nvSpPr>
          <p:cNvPr id="1108" name="Google Shape;1108;p52"/>
          <p:cNvSpPr txBox="1">
            <a:spLocks noGrp="1"/>
          </p:cNvSpPr>
          <p:nvPr>
            <p:ph type="title"/>
          </p:nvPr>
        </p:nvSpPr>
        <p:spPr>
          <a:xfrm>
            <a:off x="699725" y="653525"/>
            <a:ext cx="2525700" cy="20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109" name="Google Shape;1109;p52"/>
          <p:cNvSpPr txBox="1">
            <a:spLocks noGrp="1"/>
          </p:cNvSpPr>
          <p:nvPr>
            <p:ph type="ctrTitle" idx="2"/>
          </p:nvPr>
        </p:nvSpPr>
        <p:spPr>
          <a:xfrm>
            <a:off x="699725" y="2555925"/>
            <a:ext cx="4082400" cy="88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MODELLING</a:t>
            </a:r>
            <a:endParaRPr dirty="0"/>
          </a:p>
        </p:txBody>
      </p:sp>
      <p:sp>
        <p:nvSpPr>
          <p:cNvPr id="1110" name="Google Shape;1110;p52"/>
          <p:cNvSpPr/>
          <p:nvPr/>
        </p:nvSpPr>
        <p:spPr>
          <a:xfrm>
            <a:off x="3902525" y="3304985"/>
            <a:ext cx="271200" cy="27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2"/>
          <p:cNvSpPr/>
          <p:nvPr/>
        </p:nvSpPr>
        <p:spPr>
          <a:xfrm flipH="1">
            <a:off x="7352212" y="2483729"/>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descr="A picture containing porcelain&#10;&#10;Description automatically generated">
            <a:extLst>
              <a:ext uri="{FF2B5EF4-FFF2-40B4-BE49-F238E27FC236}">
                <a16:creationId xmlns:a16="http://schemas.microsoft.com/office/drawing/2014/main" id="{F8D82520-78D3-FA92-EF90-5279E5FE256E}"/>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33000"/>
                    </a14:imgEffect>
                  </a14:imgLayer>
                </a14:imgProps>
              </a:ext>
            </a:extLst>
          </a:blip>
          <a:srcRect l="1889" t="4417" r="50600" b="-1"/>
          <a:stretch/>
        </p:blipFill>
        <p:spPr>
          <a:xfrm rot="10800000">
            <a:off x="4861712" y="923196"/>
            <a:ext cx="1556715" cy="3131795"/>
          </a:xfrm>
          <a:prstGeom prst="rect">
            <a:avLst/>
          </a:prstGeom>
        </p:spPr>
      </p:pic>
      <p:grpSp>
        <p:nvGrpSpPr>
          <p:cNvPr id="1112" name="Google Shape;1112;p52"/>
          <p:cNvGrpSpPr/>
          <p:nvPr/>
        </p:nvGrpSpPr>
        <p:grpSpPr>
          <a:xfrm flipH="1">
            <a:off x="5685314" y="1509300"/>
            <a:ext cx="2124711" cy="2124711"/>
            <a:chOff x="273789" y="683315"/>
            <a:chExt cx="3771900" cy="3771900"/>
          </a:xfrm>
        </p:grpSpPr>
        <p:sp>
          <p:nvSpPr>
            <p:cNvPr id="1113" name="Google Shape;1113;p52"/>
            <p:cNvSpPr/>
            <p:nvPr/>
          </p:nvSpPr>
          <p:spPr>
            <a:xfrm>
              <a:off x="273789" y="683315"/>
              <a:ext cx="3771900" cy="3771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52"/>
            <p:cNvGrpSpPr/>
            <p:nvPr/>
          </p:nvGrpSpPr>
          <p:grpSpPr>
            <a:xfrm>
              <a:off x="913912" y="1329232"/>
              <a:ext cx="2491800" cy="2491800"/>
              <a:chOff x="913912" y="1288732"/>
              <a:chExt cx="2491800" cy="2491800"/>
            </a:xfrm>
          </p:grpSpPr>
          <p:sp>
            <p:nvSpPr>
              <p:cNvPr id="1115" name="Google Shape;1115;p52"/>
              <p:cNvSpPr/>
              <p:nvPr/>
            </p:nvSpPr>
            <p:spPr>
              <a:xfrm>
                <a:off x="913912" y="1288732"/>
                <a:ext cx="2491800" cy="2491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1526937" y="1901753"/>
                <a:ext cx="1266000" cy="1265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998" name="Google Shape;998;p47"/>
          <p:cNvSpPr txBox="1">
            <a:spLocks noGrp="1"/>
          </p:cNvSpPr>
          <p:nvPr>
            <p:ph type="title" idx="2"/>
          </p:nvPr>
        </p:nvSpPr>
        <p:spPr>
          <a:xfrm>
            <a:off x="670019" y="-142772"/>
            <a:ext cx="5306900" cy="8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Architecture</a:t>
            </a:r>
            <a:endParaRPr i="1" dirty="0"/>
          </a:p>
        </p:txBody>
      </p:sp>
      <p:sp>
        <p:nvSpPr>
          <p:cNvPr id="33" name="Google Shape;827;p39">
            <a:extLst>
              <a:ext uri="{FF2B5EF4-FFF2-40B4-BE49-F238E27FC236}">
                <a16:creationId xmlns:a16="http://schemas.microsoft.com/office/drawing/2014/main" id="{2C00E677-BDBC-A4EB-76EB-E22802935858}"/>
              </a:ext>
            </a:extLst>
          </p:cNvPr>
          <p:cNvSpPr txBox="1">
            <a:spLocks/>
          </p:cNvSpPr>
          <p:nvPr/>
        </p:nvSpPr>
        <p:spPr>
          <a:xfrm>
            <a:off x="9461377" y="3787988"/>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34226 Training Images</a:t>
            </a:r>
          </a:p>
          <a:p>
            <a:pPr marL="0" indent="0"/>
            <a:r>
              <a:rPr lang="en-SG" b="1" dirty="0"/>
              <a:t>2013 Validation Images</a:t>
            </a:r>
          </a:p>
          <a:p>
            <a:pPr marL="0" indent="0"/>
            <a:r>
              <a:rPr lang="en-SG" b="1" dirty="0"/>
              <a:t>1007 Test Images </a:t>
            </a:r>
          </a:p>
        </p:txBody>
      </p:sp>
      <p:pic>
        <p:nvPicPr>
          <p:cNvPr id="5122" name="Picture 2" descr="UNet — Line by Line Explanation. Example UNet Implementation | by Jeremy  Zhang | Towards Data Science">
            <a:extLst>
              <a:ext uri="{FF2B5EF4-FFF2-40B4-BE49-F238E27FC236}">
                <a16:creationId xmlns:a16="http://schemas.microsoft.com/office/drawing/2014/main" id="{DD6FDD02-81A4-FA2D-4E87-4C9FFF10C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1873" y="1580928"/>
            <a:ext cx="4350876" cy="28386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 wrench, tool&#10;&#10;Description automatically generated">
            <a:extLst>
              <a:ext uri="{FF2B5EF4-FFF2-40B4-BE49-F238E27FC236}">
                <a16:creationId xmlns:a16="http://schemas.microsoft.com/office/drawing/2014/main" id="{EF459DB5-6352-1714-646C-853E16324D40}"/>
              </a:ext>
            </a:extLst>
          </p:cNvPr>
          <p:cNvPicPr>
            <a:picLocks noChangeAspect="1"/>
          </p:cNvPicPr>
          <p:nvPr/>
        </p:nvPicPr>
        <p:blipFill>
          <a:blip r:embed="rId4"/>
          <a:stretch>
            <a:fillRect/>
          </a:stretch>
        </p:blipFill>
        <p:spPr>
          <a:xfrm>
            <a:off x="195559" y="1580928"/>
            <a:ext cx="4572000" cy="2331149"/>
          </a:xfrm>
          <a:prstGeom prst="rect">
            <a:avLst/>
          </a:prstGeom>
        </p:spPr>
      </p:pic>
      <p:sp>
        <p:nvSpPr>
          <p:cNvPr id="36" name="Google Shape;827;p39">
            <a:extLst>
              <a:ext uri="{FF2B5EF4-FFF2-40B4-BE49-F238E27FC236}">
                <a16:creationId xmlns:a16="http://schemas.microsoft.com/office/drawing/2014/main" id="{BB1A4F70-8F0E-FA75-7C20-45E7D2F8F45D}"/>
              </a:ext>
            </a:extLst>
          </p:cNvPr>
          <p:cNvSpPr txBox="1">
            <a:spLocks/>
          </p:cNvSpPr>
          <p:nvPr/>
        </p:nvSpPr>
        <p:spPr>
          <a:xfrm>
            <a:off x="0" y="3341239"/>
            <a:ext cx="721560"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800" dirty="0">
                <a:latin typeface="Arial Nova Cond Light" panose="020B0604020202020204" pitchFamily="34" charset="0"/>
              </a:rPr>
              <a:t>(256,</a:t>
            </a:r>
            <a:r>
              <a:rPr lang="en-SG" altLang="zh-CN" sz="800" dirty="0">
                <a:latin typeface="Arial Nova Cond Light" panose="020B0604020202020204" pitchFamily="34" charset="0"/>
              </a:rPr>
              <a:t>256,3)</a:t>
            </a:r>
            <a:endParaRPr lang="en-SG" sz="800" dirty="0">
              <a:latin typeface="Arial Nova Cond Light" panose="020B0604020202020204" pitchFamily="34" charset="0"/>
            </a:endParaRPr>
          </a:p>
        </p:txBody>
      </p:sp>
      <p:sp>
        <p:nvSpPr>
          <p:cNvPr id="37" name="Google Shape;827;p39">
            <a:extLst>
              <a:ext uri="{FF2B5EF4-FFF2-40B4-BE49-F238E27FC236}">
                <a16:creationId xmlns:a16="http://schemas.microsoft.com/office/drawing/2014/main" id="{BAF5446A-9966-940D-5784-19FD69BEB395}"/>
              </a:ext>
            </a:extLst>
          </p:cNvPr>
          <p:cNvSpPr txBox="1">
            <a:spLocks/>
          </p:cNvSpPr>
          <p:nvPr/>
        </p:nvSpPr>
        <p:spPr>
          <a:xfrm>
            <a:off x="4274627" y="3478050"/>
            <a:ext cx="721560"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800" dirty="0">
                <a:latin typeface="Arial Nova Cond Light" panose="020B0604020202020204" pitchFamily="34" charset="0"/>
              </a:rPr>
              <a:t>(256,</a:t>
            </a:r>
            <a:r>
              <a:rPr lang="en-SG" altLang="zh-CN" sz="800" dirty="0">
                <a:latin typeface="Arial Nova Cond Light" panose="020B0604020202020204" pitchFamily="34" charset="0"/>
              </a:rPr>
              <a:t>256,5)</a:t>
            </a:r>
            <a:endParaRPr lang="en-SG" sz="800" dirty="0">
              <a:latin typeface="Arial Nova Cond Light" panose="020B0604020202020204" pitchFamily="34" charset="0"/>
            </a:endParaRPr>
          </a:p>
        </p:txBody>
      </p:sp>
      <p:sp>
        <p:nvSpPr>
          <p:cNvPr id="38" name="Google Shape;827;p39">
            <a:extLst>
              <a:ext uri="{FF2B5EF4-FFF2-40B4-BE49-F238E27FC236}">
                <a16:creationId xmlns:a16="http://schemas.microsoft.com/office/drawing/2014/main" id="{114C60E9-F382-6547-F6A4-9870B9ED4DE0}"/>
              </a:ext>
            </a:extLst>
          </p:cNvPr>
          <p:cNvSpPr txBox="1">
            <a:spLocks/>
          </p:cNvSpPr>
          <p:nvPr/>
        </p:nvSpPr>
        <p:spPr>
          <a:xfrm>
            <a:off x="505769" y="3343054"/>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800" dirty="0">
                <a:latin typeface="Arial Nova Cond Light" panose="020B0604020202020204" pitchFamily="34" charset="0"/>
              </a:rPr>
              <a:t>(128,128,64)</a:t>
            </a:r>
          </a:p>
        </p:txBody>
      </p:sp>
      <p:sp>
        <p:nvSpPr>
          <p:cNvPr id="39" name="Google Shape;827;p39">
            <a:extLst>
              <a:ext uri="{FF2B5EF4-FFF2-40B4-BE49-F238E27FC236}">
                <a16:creationId xmlns:a16="http://schemas.microsoft.com/office/drawing/2014/main" id="{1689AAA1-19C1-0ABC-A7F9-12DE5D21F71A}"/>
              </a:ext>
            </a:extLst>
          </p:cNvPr>
          <p:cNvSpPr txBox="1">
            <a:spLocks/>
          </p:cNvSpPr>
          <p:nvPr/>
        </p:nvSpPr>
        <p:spPr>
          <a:xfrm>
            <a:off x="2050449" y="3323081"/>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800" dirty="0">
                <a:latin typeface="Arial Nova Cond Light" panose="020B0604020202020204" pitchFamily="34" charset="0"/>
              </a:rPr>
              <a:t>(32,32,256)</a:t>
            </a:r>
          </a:p>
        </p:txBody>
      </p:sp>
      <p:sp>
        <p:nvSpPr>
          <p:cNvPr id="40" name="Google Shape;827;p39">
            <a:extLst>
              <a:ext uri="{FF2B5EF4-FFF2-40B4-BE49-F238E27FC236}">
                <a16:creationId xmlns:a16="http://schemas.microsoft.com/office/drawing/2014/main" id="{7A13C021-B71D-B9A7-46C3-9BE1CD61CF05}"/>
              </a:ext>
            </a:extLst>
          </p:cNvPr>
          <p:cNvSpPr txBox="1">
            <a:spLocks/>
          </p:cNvSpPr>
          <p:nvPr/>
        </p:nvSpPr>
        <p:spPr>
          <a:xfrm>
            <a:off x="1460144" y="3341239"/>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800" dirty="0">
                <a:latin typeface="Arial Nova Cond Light" panose="020B0604020202020204" pitchFamily="34" charset="0"/>
              </a:rPr>
              <a:t>…</a:t>
            </a:r>
          </a:p>
        </p:txBody>
      </p:sp>
      <p:sp>
        <p:nvSpPr>
          <p:cNvPr id="41" name="Google Shape;827;p39">
            <a:extLst>
              <a:ext uri="{FF2B5EF4-FFF2-40B4-BE49-F238E27FC236}">
                <a16:creationId xmlns:a16="http://schemas.microsoft.com/office/drawing/2014/main" id="{97B05441-AF11-D0C5-364D-0DC922FEA8E1}"/>
              </a:ext>
            </a:extLst>
          </p:cNvPr>
          <p:cNvSpPr txBox="1">
            <a:spLocks/>
          </p:cNvSpPr>
          <p:nvPr/>
        </p:nvSpPr>
        <p:spPr>
          <a:xfrm>
            <a:off x="2823243" y="3341239"/>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800" dirty="0">
                <a:latin typeface="Arial Nova Cond Light" panose="020B0604020202020204" pitchFamily="34" charset="0"/>
              </a:rPr>
              <a:t>…</a:t>
            </a:r>
          </a:p>
        </p:txBody>
      </p:sp>
      <p:sp>
        <p:nvSpPr>
          <p:cNvPr id="44" name="Google Shape;827;p39">
            <a:extLst>
              <a:ext uri="{FF2B5EF4-FFF2-40B4-BE49-F238E27FC236}">
                <a16:creationId xmlns:a16="http://schemas.microsoft.com/office/drawing/2014/main" id="{9693AFB5-F35D-8D83-D48F-B92EF3B7BB37}"/>
              </a:ext>
            </a:extLst>
          </p:cNvPr>
          <p:cNvSpPr txBox="1">
            <a:spLocks/>
          </p:cNvSpPr>
          <p:nvPr/>
        </p:nvSpPr>
        <p:spPr>
          <a:xfrm>
            <a:off x="3733565" y="3471689"/>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800" dirty="0">
                <a:latin typeface="Arial Nova Cond Light" panose="020B0604020202020204" pitchFamily="34" charset="0"/>
              </a:rPr>
              <a:t>(256,256,64)</a:t>
            </a:r>
          </a:p>
        </p:txBody>
      </p:sp>
      <p:sp>
        <p:nvSpPr>
          <p:cNvPr id="45" name="Google Shape;827;p39">
            <a:extLst>
              <a:ext uri="{FF2B5EF4-FFF2-40B4-BE49-F238E27FC236}">
                <a16:creationId xmlns:a16="http://schemas.microsoft.com/office/drawing/2014/main" id="{CE363FBF-CFEF-7C15-7781-C41965D0EF8F}"/>
              </a:ext>
            </a:extLst>
          </p:cNvPr>
          <p:cNvSpPr txBox="1">
            <a:spLocks/>
          </p:cNvSpPr>
          <p:nvPr/>
        </p:nvSpPr>
        <p:spPr>
          <a:xfrm>
            <a:off x="3183780" y="3478050"/>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800" dirty="0">
                <a:latin typeface="Arial Nova Cond Light" panose="020B0604020202020204" pitchFamily="34" charset="0"/>
              </a:rPr>
              <a:t>(128,128,64)</a:t>
            </a:r>
          </a:p>
        </p:txBody>
      </p:sp>
      <p:cxnSp>
        <p:nvCxnSpPr>
          <p:cNvPr id="16" name="Straight Arrow Connector 15">
            <a:extLst>
              <a:ext uri="{FF2B5EF4-FFF2-40B4-BE49-F238E27FC236}">
                <a16:creationId xmlns:a16="http://schemas.microsoft.com/office/drawing/2014/main" id="{AA943683-2037-CB43-5342-E7390C8FF775}"/>
              </a:ext>
            </a:extLst>
          </p:cNvPr>
          <p:cNvCxnSpPr/>
          <p:nvPr/>
        </p:nvCxnSpPr>
        <p:spPr>
          <a:xfrm>
            <a:off x="936878" y="2026508"/>
            <a:ext cx="1279100" cy="238897"/>
          </a:xfrm>
          <a:prstGeom prst="straightConnector1">
            <a:avLst/>
          </a:prstGeom>
          <a:ln>
            <a:solidFill>
              <a:srgbClr val="0086C5"/>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BC9C74D-3CBA-724C-DFC5-6C45210062D4}"/>
              </a:ext>
            </a:extLst>
          </p:cNvPr>
          <p:cNvCxnSpPr>
            <a:cxnSpLocks/>
          </p:cNvCxnSpPr>
          <p:nvPr/>
        </p:nvCxnSpPr>
        <p:spPr>
          <a:xfrm flipV="1">
            <a:off x="2707716" y="2194372"/>
            <a:ext cx="1341431" cy="109115"/>
          </a:xfrm>
          <a:prstGeom prst="straightConnector1">
            <a:avLst/>
          </a:prstGeom>
          <a:ln>
            <a:solidFill>
              <a:srgbClr val="0086C5"/>
            </a:solidFill>
            <a:tailEnd type="triangle"/>
          </a:ln>
        </p:spPr>
        <p:style>
          <a:lnRef idx="1">
            <a:schemeClr val="accent1"/>
          </a:lnRef>
          <a:fillRef idx="0">
            <a:schemeClr val="accent1"/>
          </a:fillRef>
          <a:effectRef idx="0">
            <a:schemeClr val="accent1"/>
          </a:effectRef>
          <a:fontRef idx="minor">
            <a:schemeClr val="tx1"/>
          </a:fontRef>
        </p:style>
      </p:cxnSp>
      <p:sp>
        <p:nvSpPr>
          <p:cNvPr id="53" name="Google Shape;827;p39">
            <a:extLst>
              <a:ext uri="{FF2B5EF4-FFF2-40B4-BE49-F238E27FC236}">
                <a16:creationId xmlns:a16="http://schemas.microsoft.com/office/drawing/2014/main" id="{AE164FA4-D88D-0399-5191-BCA4877B1A66}"/>
              </a:ext>
            </a:extLst>
          </p:cNvPr>
          <p:cNvSpPr txBox="1">
            <a:spLocks/>
          </p:cNvSpPr>
          <p:nvPr/>
        </p:nvSpPr>
        <p:spPr>
          <a:xfrm rot="627099">
            <a:off x="1388693" y="1835828"/>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900" dirty="0">
                <a:latin typeface="Arial Nova Cond Light" panose="020B0604020202020204" pitchFamily="34" charset="0"/>
              </a:rPr>
              <a:t>Encoder</a:t>
            </a:r>
          </a:p>
        </p:txBody>
      </p:sp>
      <p:sp>
        <p:nvSpPr>
          <p:cNvPr id="54" name="Google Shape;827;p39">
            <a:extLst>
              <a:ext uri="{FF2B5EF4-FFF2-40B4-BE49-F238E27FC236}">
                <a16:creationId xmlns:a16="http://schemas.microsoft.com/office/drawing/2014/main" id="{88A407DC-5863-1455-FFF7-102C6846C966}"/>
              </a:ext>
            </a:extLst>
          </p:cNvPr>
          <p:cNvSpPr txBox="1">
            <a:spLocks/>
          </p:cNvSpPr>
          <p:nvPr/>
        </p:nvSpPr>
        <p:spPr>
          <a:xfrm rot="21195468">
            <a:off x="3100463" y="1889449"/>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900" dirty="0">
                <a:latin typeface="Arial Nova Cond Light" panose="020B0604020202020204" pitchFamily="34" charset="0"/>
              </a:rPr>
              <a:t>Decoder</a:t>
            </a:r>
          </a:p>
        </p:txBody>
      </p:sp>
      <p:sp>
        <p:nvSpPr>
          <p:cNvPr id="55" name="TextBox 54">
            <a:extLst>
              <a:ext uri="{FF2B5EF4-FFF2-40B4-BE49-F238E27FC236}">
                <a16:creationId xmlns:a16="http://schemas.microsoft.com/office/drawing/2014/main" id="{047FF3D3-3157-4E3A-094E-037160048100}"/>
              </a:ext>
            </a:extLst>
          </p:cNvPr>
          <p:cNvSpPr txBox="1"/>
          <p:nvPr/>
        </p:nvSpPr>
        <p:spPr>
          <a:xfrm>
            <a:off x="1186389" y="1018682"/>
            <a:ext cx="2859610" cy="584775"/>
          </a:xfrm>
          <a:prstGeom prst="rect">
            <a:avLst/>
          </a:prstGeom>
          <a:noFill/>
        </p:spPr>
        <p:txBody>
          <a:bodyPr wrap="square">
            <a:spAutoFit/>
          </a:bodyPr>
          <a:lstStyle/>
          <a:p>
            <a:pPr lvl="0" rtl="0">
              <a:spcBef>
                <a:spcPts val="0"/>
              </a:spcBef>
              <a:spcAft>
                <a:spcPts val="0"/>
              </a:spcAft>
            </a:pPr>
            <a:r>
              <a:rPr lang="en-SG" sz="1600" b="1" dirty="0">
                <a:solidFill>
                  <a:schemeClr val="dk2"/>
                </a:solidFill>
                <a:highlight>
                  <a:schemeClr val="lt1"/>
                </a:highlight>
                <a:latin typeface="IBM Plex Sans"/>
                <a:ea typeface="IBM Plex Sans"/>
                <a:cs typeface="IBM Plex Sans"/>
                <a:sym typeface="IBM Plex Sans"/>
              </a:rPr>
              <a:t>A basic Convolutional Encoder-Decoder Network</a:t>
            </a:r>
          </a:p>
        </p:txBody>
      </p:sp>
      <p:sp>
        <p:nvSpPr>
          <p:cNvPr id="56" name="TextBox 55">
            <a:extLst>
              <a:ext uri="{FF2B5EF4-FFF2-40B4-BE49-F238E27FC236}">
                <a16:creationId xmlns:a16="http://schemas.microsoft.com/office/drawing/2014/main" id="{0E8E11BC-2AE3-A89F-D85A-3CDD92A3FBDC}"/>
              </a:ext>
            </a:extLst>
          </p:cNvPr>
          <p:cNvSpPr txBox="1"/>
          <p:nvPr/>
        </p:nvSpPr>
        <p:spPr>
          <a:xfrm>
            <a:off x="6508954" y="1141792"/>
            <a:ext cx="789770" cy="338554"/>
          </a:xfrm>
          <a:prstGeom prst="rect">
            <a:avLst/>
          </a:prstGeom>
          <a:noFill/>
        </p:spPr>
        <p:txBody>
          <a:bodyPr wrap="square">
            <a:spAutoFit/>
          </a:bodyPr>
          <a:lstStyle/>
          <a:p>
            <a:pPr lvl="0" rtl="0">
              <a:spcBef>
                <a:spcPts val="0"/>
              </a:spcBef>
              <a:spcAft>
                <a:spcPts val="0"/>
              </a:spcAft>
            </a:pPr>
            <a:r>
              <a:rPr lang="en-SG" sz="1600" b="1" dirty="0" err="1">
                <a:solidFill>
                  <a:schemeClr val="dk2"/>
                </a:solidFill>
                <a:highlight>
                  <a:schemeClr val="lt1"/>
                </a:highlight>
                <a:latin typeface="IBM Plex Sans"/>
                <a:ea typeface="IBM Plex Sans"/>
                <a:cs typeface="IBM Plex Sans"/>
                <a:sym typeface="IBM Plex Sans"/>
              </a:rPr>
              <a:t>Unet</a:t>
            </a:r>
            <a:endParaRPr lang="en-SG" sz="1600" b="1" dirty="0">
              <a:solidFill>
                <a:schemeClr val="dk2"/>
              </a:solidFill>
              <a:highlight>
                <a:schemeClr val="lt1"/>
              </a:highlight>
              <a:latin typeface="IBM Plex Sans"/>
              <a:ea typeface="IBM Plex Sans"/>
              <a:cs typeface="IBM Plex Sans"/>
              <a:sym typeface="IBM Plex Sans"/>
            </a:endParaRPr>
          </a:p>
        </p:txBody>
      </p:sp>
      <p:sp>
        <p:nvSpPr>
          <p:cNvPr id="57" name="Google Shape;827;p39">
            <a:extLst>
              <a:ext uri="{FF2B5EF4-FFF2-40B4-BE49-F238E27FC236}">
                <a16:creationId xmlns:a16="http://schemas.microsoft.com/office/drawing/2014/main" id="{9EF838F4-1499-1F23-4956-E109012F1108}"/>
              </a:ext>
            </a:extLst>
          </p:cNvPr>
          <p:cNvSpPr txBox="1">
            <a:spLocks/>
          </p:cNvSpPr>
          <p:nvPr/>
        </p:nvSpPr>
        <p:spPr>
          <a:xfrm>
            <a:off x="146959" y="1776776"/>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900" dirty="0">
                <a:latin typeface="Arial Nova Cond Light" panose="020B0604020202020204" pitchFamily="34" charset="0"/>
              </a:rPr>
              <a:t>Input Image</a:t>
            </a:r>
          </a:p>
        </p:txBody>
      </p:sp>
      <p:sp>
        <p:nvSpPr>
          <p:cNvPr id="58" name="Google Shape;827;p39">
            <a:extLst>
              <a:ext uri="{FF2B5EF4-FFF2-40B4-BE49-F238E27FC236}">
                <a16:creationId xmlns:a16="http://schemas.microsoft.com/office/drawing/2014/main" id="{B9DFE89F-AA90-CFFA-0385-2C2A856230B1}"/>
              </a:ext>
            </a:extLst>
          </p:cNvPr>
          <p:cNvSpPr txBox="1">
            <a:spLocks/>
          </p:cNvSpPr>
          <p:nvPr/>
        </p:nvSpPr>
        <p:spPr>
          <a:xfrm>
            <a:off x="4222135" y="1956070"/>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900" dirty="0">
                <a:latin typeface="Arial Nova Cond Light" panose="020B0604020202020204" pitchFamily="34" charset="0"/>
              </a:rPr>
              <a:t>Output Mask</a:t>
            </a:r>
          </a:p>
        </p:txBody>
      </p:sp>
      <p:cxnSp>
        <p:nvCxnSpPr>
          <p:cNvPr id="49" name="Straight Connector 48">
            <a:extLst>
              <a:ext uri="{FF2B5EF4-FFF2-40B4-BE49-F238E27FC236}">
                <a16:creationId xmlns:a16="http://schemas.microsoft.com/office/drawing/2014/main" id="{D5072888-E317-2B35-88FC-2408BB742B97}"/>
              </a:ext>
            </a:extLst>
          </p:cNvPr>
          <p:cNvCxnSpPr/>
          <p:nvPr/>
        </p:nvCxnSpPr>
        <p:spPr>
          <a:xfrm>
            <a:off x="4914825" y="469557"/>
            <a:ext cx="0" cy="4382529"/>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543D96E-6A6F-DA54-1597-06BF2266DB5E}"/>
              </a:ext>
            </a:extLst>
          </p:cNvPr>
          <p:cNvSpPr/>
          <p:nvPr/>
        </p:nvSpPr>
        <p:spPr>
          <a:xfrm>
            <a:off x="245322" y="3889759"/>
            <a:ext cx="180000" cy="108000"/>
          </a:xfrm>
          <a:prstGeom prst="rect">
            <a:avLst/>
          </a:prstGeom>
          <a:solidFill>
            <a:srgbClr val="07AD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Rectangle 61">
            <a:extLst>
              <a:ext uri="{FF2B5EF4-FFF2-40B4-BE49-F238E27FC236}">
                <a16:creationId xmlns:a16="http://schemas.microsoft.com/office/drawing/2014/main" id="{0F7A2415-A79D-DDC2-364E-0D8493044385}"/>
              </a:ext>
            </a:extLst>
          </p:cNvPr>
          <p:cNvSpPr/>
          <p:nvPr/>
        </p:nvSpPr>
        <p:spPr>
          <a:xfrm>
            <a:off x="245322" y="4165348"/>
            <a:ext cx="180000" cy="108000"/>
          </a:xfrm>
          <a:prstGeom prst="rect">
            <a:avLst/>
          </a:prstGeom>
          <a:solidFill>
            <a:srgbClr val="0086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Rectangle 62">
            <a:extLst>
              <a:ext uri="{FF2B5EF4-FFF2-40B4-BE49-F238E27FC236}">
                <a16:creationId xmlns:a16="http://schemas.microsoft.com/office/drawing/2014/main" id="{3BCF6F81-D9F7-6CAE-DFE7-3B15803B4800}"/>
              </a:ext>
            </a:extLst>
          </p:cNvPr>
          <p:cNvSpPr/>
          <p:nvPr/>
        </p:nvSpPr>
        <p:spPr>
          <a:xfrm>
            <a:off x="245322" y="4459822"/>
            <a:ext cx="180000" cy="108000"/>
          </a:xfrm>
          <a:prstGeom prst="rect">
            <a:avLst/>
          </a:prstGeom>
          <a:solidFill>
            <a:srgbClr val="03C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Rectangle 63">
            <a:extLst>
              <a:ext uri="{FF2B5EF4-FFF2-40B4-BE49-F238E27FC236}">
                <a16:creationId xmlns:a16="http://schemas.microsoft.com/office/drawing/2014/main" id="{969A8F92-80AA-3FE1-65CE-8AE47DBEA545}"/>
              </a:ext>
            </a:extLst>
          </p:cNvPr>
          <p:cNvSpPr/>
          <p:nvPr/>
        </p:nvSpPr>
        <p:spPr>
          <a:xfrm>
            <a:off x="245322" y="4719758"/>
            <a:ext cx="180000" cy="108000"/>
          </a:xfrm>
          <a:prstGeom prst="rect">
            <a:avLst/>
          </a:prstGeom>
          <a:solidFill>
            <a:srgbClr val="05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Google Shape;827;p39">
            <a:extLst>
              <a:ext uri="{FF2B5EF4-FFF2-40B4-BE49-F238E27FC236}">
                <a16:creationId xmlns:a16="http://schemas.microsoft.com/office/drawing/2014/main" id="{D98E75D3-3468-F1CD-68A9-51A11B8409F5}"/>
              </a:ext>
            </a:extLst>
          </p:cNvPr>
          <p:cNvSpPr txBox="1">
            <a:spLocks/>
          </p:cNvSpPr>
          <p:nvPr/>
        </p:nvSpPr>
        <p:spPr>
          <a:xfrm>
            <a:off x="473922" y="3772694"/>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900" dirty="0">
                <a:latin typeface="Arial Nova Cond Light" panose="020B0604020202020204" pitchFamily="34" charset="0"/>
              </a:rPr>
              <a:t>Convolution</a:t>
            </a:r>
          </a:p>
        </p:txBody>
      </p:sp>
      <p:sp>
        <p:nvSpPr>
          <p:cNvPr id="66" name="Google Shape;827;p39">
            <a:extLst>
              <a:ext uri="{FF2B5EF4-FFF2-40B4-BE49-F238E27FC236}">
                <a16:creationId xmlns:a16="http://schemas.microsoft.com/office/drawing/2014/main" id="{7066D65E-983E-C60F-FA4B-8AAD064E9BE7}"/>
              </a:ext>
            </a:extLst>
          </p:cNvPr>
          <p:cNvSpPr txBox="1">
            <a:spLocks/>
          </p:cNvSpPr>
          <p:nvPr/>
        </p:nvSpPr>
        <p:spPr>
          <a:xfrm>
            <a:off x="473922" y="4335128"/>
            <a:ext cx="1217717"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900" dirty="0">
                <a:latin typeface="Arial Nova Cond Light" panose="020B0604020202020204" pitchFamily="34" charset="0"/>
              </a:rPr>
              <a:t>Convolution Transpose</a:t>
            </a:r>
          </a:p>
        </p:txBody>
      </p:sp>
      <p:sp>
        <p:nvSpPr>
          <p:cNvPr id="67" name="Google Shape;827;p39">
            <a:extLst>
              <a:ext uri="{FF2B5EF4-FFF2-40B4-BE49-F238E27FC236}">
                <a16:creationId xmlns:a16="http://schemas.microsoft.com/office/drawing/2014/main" id="{73882A30-D5C5-57B1-F3F8-03C8875A46BB}"/>
              </a:ext>
            </a:extLst>
          </p:cNvPr>
          <p:cNvSpPr txBox="1">
            <a:spLocks/>
          </p:cNvSpPr>
          <p:nvPr/>
        </p:nvSpPr>
        <p:spPr>
          <a:xfrm>
            <a:off x="473922" y="4595764"/>
            <a:ext cx="1217717"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900" dirty="0">
                <a:latin typeface="Arial Nova Cond Light" panose="020B0604020202020204" pitchFamily="34" charset="0"/>
              </a:rPr>
              <a:t>Convolution Transpose</a:t>
            </a:r>
          </a:p>
          <a:p>
            <a:pPr marL="0" indent="0"/>
            <a:r>
              <a:rPr lang="en-SG" sz="900" dirty="0">
                <a:latin typeface="Arial Nova Cond Light" panose="020B0604020202020204" pitchFamily="34" charset="0"/>
              </a:rPr>
              <a:t>With Stride 2</a:t>
            </a:r>
          </a:p>
        </p:txBody>
      </p:sp>
      <p:sp>
        <p:nvSpPr>
          <p:cNvPr id="68" name="Google Shape;827;p39">
            <a:extLst>
              <a:ext uri="{FF2B5EF4-FFF2-40B4-BE49-F238E27FC236}">
                <a16:creationId xmlns:a16="http://schemas.microsoft.com/office/drawing/2014/main" id="{79386FAC-E458-F2C1-4273-C0D3A43736EC}"/>
              </a:ext>
            </a:extLst>
          </p:cNvPr>
          <p:cNvSpPr txBox="1">
            <a:spLocks/>
          </p:cNvSpPr>
          <p:nvPr/>
        </p:nvSpPr>
        <p:spPr>
          <a:xfrm>
            <a:off x="473922" y="3985087"/>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900" dirty="0">
                <a:latin typeface="Arial Nova Cond Light" panose="020B0604020202020204" pitchFamily="34" charset="0"/>
              </a:rPr>
              <a:t>Convolution </a:t>
            </a:r>
          </a:p>
          <a:p>
            <a:pPr marL="0" indent="0"/>
            <a:r>
              <a:rPr lang="en-SG" sz="900" dirty="0">
                <a:latin typeface="Arial Nova Cond Light" panose="020B0604020202020204" pitchFamily="34" charset="0"/>
              </a:rPr>
              <a:t>With Stride 2</a:t>
            </a:r>
          </a:p>
        </p:txBody>
      </p:sp>
      <p:cxnSp>
        <p:nvCxnSpPr>
          <p:cNvPr id="69" name="Straight Arrow Connector 68">
            <a:extLst>
              <a:ext uri="{FF2B5EF4-FFF2-40B4-BE49-F238E27FC236}">
                <a16:creationId xmlns:a16="http://schemas.microsoft.com/office/drawing/2014/main" id="{C2E86B59-9756-D888-0D60-E743410771B7}"/>
              </a:ext>
            </a:extLst>
          </p:cNvPr>
          <p:cNvCxnSpPr>
            <a:cxnSpLocks/>
          </p:cNvCxnSpPr>
          <p:nvPr/>
        </p:nvCxnSpPr>
        <p:spPr>
          <a:xfrm>
            <a:off x="5055498" y="3102908"/>
            <a:ext cx="785385" cy="1106362"/>
          </a:xfrm>
          <a:prstGeom prst="straightConnector1">
            <a:avLst/>
          </a:prstGeom>
          <a:ln>
            <a:solidFill>
              <a:srgbClr val="0086C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B0711C0-90CA-03E3-7F4C-064882FD3909}"/>
              </a:ext>
            </a:extLst>
          </p:cNvPr>
          <p:cNvCxnSpPr>
            <a:cxnSpLocks/>
          </p:cNvCxnSpPr>
          <p:nvPr/>
        </p:nvCxnSpPr>
        <p:spPr>
          <a:xfrm flipV="1">
            <a:off x="7678643" y="3177185"/>
            <a:ext cx="810688" cy="1032085"/>
          </a:xfrm>
          <a:prstGeom prst="straightConnector1">
            <a:avLst/>
          </a:prstGeom>
          <a:ln>
            <a:solidFill>
              <a:srgbClr val="0086C5"/>
            </a:solidFill>
            <a:tailEnd type="triangle"/>
          </a:ln>
        </p:spPr>
        <p:style>
          <a:lnRef idx="1">
            <a:schemeClr val="accent1"/>
          </a:lnRef>
          <a:fillRef idx="0">
            <a:schemeClr val="accent1"/>
          </a:fillRef>
          <a:effectRef idx="0">
            <a:schemeClr val="accent1"/>
          </a:effectRef>
          <a:fontRef idx="minor">
            <a:schemeClr val="tx1"/>
          </a:fontRef>
        </p:style>
      </p:cxnSp>
      <p:sp>
        <p:nvSpPr>
          <p:cNvPr id="75" name="Google Shape;827;p39">
            <a:extLst>
              <a:ext uri="{FF2B5EF4-FFF2-40B4-BE49-F238E27FC236}">
                <a16:creationId xmlns:a16="http://schemas.microsoft.com/office/drawing/2014/main" id="{BD4F4B84-A029-E619-0F93-67460D55DB18}"/>
              </a:ext>
            </a:extLst>
          </p:cNvPr>
          <p:cNvSpPr txBox="1">
            <a:spLocks/>
          </p:cNvSpPr>
          <p:nvPr/>
        </p:nvSpPr>
        <p:spPr>
          <a:xfrm>
            <a:off x="8390815" y="3226726"/>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900" dirty="0">
                <a:latin typeface="Arial Nova Cond Light" panose="020B0604020202020204" pitchFamily="34" charset="0"/>
              </a:rPr>
              <a:t>Decoder</a:t>
            </a:r>
          </a:p>
        </p:txBody>
      </p:sp>
      <p:sp>
        <p:nvSpPr>
          <p:cNvPr id="76" name="Google Shape;827;p39">
            <a:extLst>
              <a:ext uri="{FF2B5EF4-FFF2-40B4-BE49-F238E27FC236}">
                <a16:creationId xmlns:a16="http://schemas.microsoft.com/office/drawing/2014/main" id="{D90EEECF-6C3B-C603-26B6-576575BC3B4C}"/>
              </a:ext>
            </a:extLst>
          </p:cNvPr>
          <p:cNvSpPr txBox="1">
            <a:spLocks/>
          </p:cNvSpPr>
          <p:nvPr/>
        </p:nvSpPr>
        <p:spPr>
          <a:xfrm>
            <a:off x="5170163" y="3899332"/>
            <a:ext cx="862219"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US" altLang="zh-CN" sz="900" dirty="0">
                <a:latin typeface="Arial Nova Cond Light" panose="020B0604020202020204" pitchFamily="34" charset="0"/>
              </a:rPr>
              <a:t>Encoder</a:t>
            </a:r>
            <a:endParaRPr lang="en-SG" sz="900" dirty="0">
              <a:latin typeface="Arial Nova Cond Light" panose="020B0604020202020204" pitchFamily="34" charset="0"/>
            </a:endParaRPr>
          </a:p>
        </p:txBody>
      </p:sp>
      <p:sp>
        <p:nvSpPr>
          <p:cNvPr id="42" name="TextBox 41">
            <a:extLst>
              <a:ext uri="{FF2B5EF4-FFF2-40B4-BE49-F238E27FC236}">
                <a16:creationId xmlns:a16="http://schemas.microsoft.com/office/drawing/2014/main" id="{89C30F99-0ED5-696B-C486-DECE14BEC275}"/>
              </a:ext>
            </a:extLst>
          </p:cNvPr>
          <p:cNvSpPr txBox="1"/>
          <p:nvPr/>
        </p:nvSpPr>
        <p:spPr>
          <a:xfrm>
            <a:off x="2037087" y="3749651"/>
            <a:ext cx="945315" cy="230832"/>
          </a:xfrm>
          <a:prstGeom prst="rect">
            <a:avLst/>
          </a:prstGeom>
          <a:noFill/>
        </p:spPr>
        <p:txBody>
          <a:bodyPr wrap="square">
            <a:spAutoFit/>
          </a:bodyPr>
          <a:lstStyle/>
          <a:p>
            <a:r>
              <a:rPr lang="en-SG" sz="900" dirty="0">
                <a:solidFill>
                  <a:schemeClr val="dk1"/>
                </a:solidFill>
                <a:latin typeface="Arial Nova Cond Light" panose="020B0604020202020204" pitchFamily="34" charset="0"/>
                <a:cs typeface="Archivo"/>
                <a:sym typeface="Archivo"/>
              </a:rPr>
              <a:t>2,881,797 params</a:t>
            </a:r>
          </a:p>
        </p:txBody>
      </p:sp>
      <p:sp>
        <p:nvSpPr>
          <p:cNvPr id="43" name="TextBox 42">
            <a:extLst>
              <a:ext uri="{FF2B5EF4-FFF2-40B4-BE49-F238E27FC236}">
                <a16:creationId xmlns:a16="http://schemas.microsoft.com/office/drawing/2014/main" id="{E2DE81DA-7958-0214-CF6C-EEF17B7B4FD0}"/>
              </a:ext>
            </a:extLst>
          </p:cNvPr>
          <p:cNvSpPr txBox="1"/>
          <p:nvPr/>
        </p:nvSpPr>
        <p:spPr>
          <a:xfrm>
            <a:off x="6348369" y="4542926"/>
            <a:ext cx="945315" cy="230832"/>
          </a:xfrm>
          <a:prstGeom prst="rect">
            <a:avLst/>
          </a:prstGeom>
          <a:noFill/>
        </p:spPr>
        <p:txBody>
          <a:bodyPr wrap="square">
            <a:spAutoFit/>
          </a:bodyPr>
          <a:lstStyle/>
          <a:p>
            <a:r>
              <a:rPr lang="en-SG" sz="900" dirty="0">
                <a:solidFill>
                  <a:schemeClr val="dk1"/>
                </a:solidFill>
                <a:latin typeface="Arial Nova Cond Light" panose="020B0604020202020204" pitchFamily="34" charset="0"/>
                <a:cs typeface="Archivo"/>
                <a:sym typeface="Archivo"/>
              </a:rPr>
              <a:t>1,941,173 params</a:t>
            </a:r>
          </a:p>
        </p:txBody>
      </p:sp>
    </p:spTree>
    <p:extLst>
      <p:ext uri="{BB962C8B-B14F-4D97-AF65-F5344CB8AC3E}">
        <p14:creationId xmlns:p14="http://schemas.microsoft.com/office/powerpoint/2010/main" val="1706175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96"/>
        <p:cNvGrpSpPr/>
        <p:nvPr/>
      </p:nvGrpSpPr>
      <p:grpSpPr>
        <a:xfrm>
          <a:off x="0" y="0"/>
          <a:ext cx="0" cy="0"/>
          <a:chOff x="0" y="0"/>
          <a:chExt cx="0" cy="0"/>
        </a:xfrm>
      </p:grpSpPr>
      <p:sp>
        <p:nvSpPr>
          <p:cNvPr id="998" name="Google Shape;998;p47"/>
          <p:cNvSpPr txBox="1">
            <a:spLocks noGrp="1"/>
          </p:cNvSpPr>
          <p:nvPr>
            <p:ph type="title" idx="2"/>
          </p:nvPr>
        </p:nvSpPr>
        <p:spPr>
          <a:xfrm>
            <a:off x="670019" y="-142772"/>
            <a:ext cx="5306900" cy="8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Architecture</a:t>
            </a:r>
            <a:endParaRPr i="1" dirty="0"/>
          </a:p>
        </p:txBody>
      </p:sp>
      <p:sp>
        <p:nvSpPr>
          <p:cNvPr id="33" name="Google Shape;827;p39">
            <a:extLst>
              <a:ext uri="{FF2B5EF4-FFF2-40B4-BE49-F238E27FC236}">
                <a16:creationId xmlns:a16="http://schemas.microsoft.com/office/drawing/2014/main" id="{2C00E677-BDBC-A4EB-76EB-E22802935858}"/>
              </a:ext>
            </a:extLst>
          </p:cNvPr>
          <p:cNvSpPr txBox="1">
            <a:spLocks/>
          </p:cNvSpPr>
          <p:nvPr/>
        </p:nvSpPr>
        <p:spPr>
          <a:xfrm>
            <a:off x="9461377" y="3787988"/>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34226 Training Images</a:t>
            </a:r>
          </a:p>
          <a:p>
            <a:pPr marL="0" indent="0"/>
            <a:r>
              <a:rPr lang="en-SG" b="1" dirty="0"/>
              <a:t>2013 Validation Images</a:t>
            </a:r>
          </a:p>
          <a:p>
            <a:pPr marL="0" indent="0"/>
            <a:r>
              <a:rPr lang="en-SG" b="1" dirty="0"/>
              <a:t>1007 Test Images </a:t>
            </a:r>
          </a:p>
        </p:txBody>
      </p:sp>
      <p:pic>
        <p:nvPicPr>
          <p:cNvPr id="8194" name="Picture 2">
            <a:extLst>
              <a:ext uri="{FF2B5EF4-FFF2-40B4-BE49-F238E27FC236}">
                <a16:creationId xmlns:a16="http://schemas.microsoft.com/office/drawing/2014/main" id="{04E5EF96-EEA5-E6E3-AE13-893E43722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84462"/>
            <a:ext cx="4181475" cy="20907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7E24A60-526D-485F-06D0-1DA588F69527}"/>
              </a:ext>
            </a:extLst>
          </p:cNvPr>
          <p:cNvPicPr>
            <a:picLocks noChangeAspect="1"/>
          </p:cNvPicPr>
          <p:nvPr/>
        </p:nvPicPr>
        <p:blipFill>
          <a:blip r:embed="rId4"/>
          <a:stretch>
            <a:fillRect/>
          </a:stretch>
        </p:blipFill>
        <p:spPr>
          <a:xfrm>
            <a:off x="4400550" y="984463"/>
            <a:ext cx="4181475" cy="2090738"/>
          </a:xfrm>
          <a:prstGeom prst="rect">
            <a:avLst/>
          </a:prstGeom>
        </p:spPr>
      </p:pic>
      <p:pic>
        <p:nvPicPr>
          <p:cNvPr id="8196" name="Picture 4">
            <a:extLst>
              <a:ext uri="{FF2B5EF4-FFF2-40B4-BE49-F238E27FC236}">
                <a16:creationId xmlns:a16="http://schemas.microsoft.com/office/drawing/2014/main" id="{C9A88639-3C93-6625-9CB0-C4BC33F2D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52762"/>
            <a:ext cx="4181475" cy="209073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BF7A215-57BE-D7C0-E6C2-0C8E16B5BA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0550" y="3014662"/>
            <a:ext cx="4257675" cy="212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15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998" name="Google Shape;998;p47"/>
          <p:cNvSpPr txBox="1">
            <a:spLocks noGrp="1"/>
          </p:cNvSpPr>
          <p:nvPr>
            <p:ph type="title" idx="2"/>
          </p:nvPr>
        </p:nvSpPr>
        <p:spPr>
          <a:xfrm>
            <a:off x="670019" y="-142772"/>
            <a:ext cx="5306900" cy="8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Metric</a:t>
            </a:r>
            <a:endParaRPr i="1" dirty="0"/>
          </a:p>
        </p:txBody>
      </p:sp>
      <p:sp>
        <p:nvSpPr>
          <p:cNvPr id="33" name="Google Shape;827;p39">
            <a:extLst>
              <a:ext uri="{FF2B5EF4-FFF2-40B4-BE49-F238E27FC236}">
                <a16:creationId xmlns:a16="http://schemas.microsoft.com/office/drawing/2014/main" id="{2C00E677-BDBC-A4EB-76EB-E22802935858}"/>
              </a:ext>
            </a:extLst>
          </p:cNvPr>
          <p:cNvSpPr txBox="1">
            <a:spLocks/>
          </p:cNvSpPr>
          <p:nvPr/>
        </p:nvSpPr>
        <p:spPr>
          <a:xfrm>
            <a:off x="9461377" y="3787988"/>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34226 Training Images</a:t>
            </a:r>
          </a:p>
          <a:p>
            <a:pPr marL="0" indent="0"/>
            <a:r>
              <a:rPr lang="en-SG" b="1" dirty="0"/>
              <a:t>2013 Validation Images</a:t>
            </a:r>
          </a:p>
          <a:p>
            <a:pPr marL="0" indent="0"/>
            <a:r>
              <a:rPr lang="en-SG" b="1" dirty="0"/>
              <a:t>1007 Test Images </a:t>
            </a:r>
          </a:p>
        </p:txBody>
      </p:sp>
      <p:pic>
        <p:nvPicPr>
          <p:cNvPr id="7170" name="Picture 2" descr="Jaccard index - Wikipedia">
            <a:extLst>
              <a:ext uri="{FF2B5EF4-FFF2-40B4-BE49-F238E27FC236}">
                <a16:creationId xmlns:a16="http://schemas.microsoft.com/office/drawing/2014/main" id="{7FE2D032-2800-19BD-A0AE-A01893749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470" y="1730307"/>
            <a:ext cx="3489583" cy="2721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94E1E0-AA55-FA8F-DCC6-149A0E1C91CC}"/>
              </a:ext>
            </a:extLst>
          </p:cNvPr>
          <p:cNvSpPr txBox="1"/>
          <p:nvPr/>
        </p:nvSpPr>
        <p:spPr>
          <a:xfrm>
            <a:off x="689067" y="926304"/>
            <a:ext cx="4830283" cy="338554"/>
          </a:xfrm>
          <a:prstGeom prst="rect">
            <a:avLst/>
          </a:prstGeom>
          <a:noFill/>
        </p:spPr>
        <p:txBody>
          <a:bodyPr wrap="square">
            <a:spAutoFit/>
          </a:bodyPr>
          <a:lstStyle/>
          <a:p>
            <a:pPr lvl="0" rtl="0">
              <a:spcBef>
                <a:spcPts val="0"/>
              </a:spcBef>
              <a:spcAft>
                <a:spcPts val="0"/>
              </a:spcAft>
            </a:pPr>
            <a:r>
              <a:rPr lang="en-SG" sz="1600" b="1" dirty="0">
                <a:solidFill>
                  <a:schemeClr val="dk2"/>
                </a:solidFill>
                <a:highlight>
                  <a:schemeClr val="lt1"/>
                </a:highlight>
                <a:latin typeface="IBM Plex Sans"/>
                <a:ea typeface="IBM Plex Sans"/>
                <a:cs typeface="IBM Plex Sans"/>
                <a:sym typeface="IBM Plex Sans"/>
              </a:rPr>
              <a:t>Intersection Over Union (IOU) – Jaccard Index</a:t>
            </a:r>
          </a:p>
        </p:txBody>
      </p:sp>
      <p:sp>
        <p:nvSpPr>
          <p:cNvPr id="6" name="Google Shape;827;p39">
            <a:extLst>
              <a:ext uri="{FF2B5EF4-FFF2-40B4-BE49-F238E27FC236}">
                <a16:creationId xmlns:a16="http://schemas.microsoft.com/office/drawing/2014/main" id="{A9F2B802-6401-67A3-DF38-381B71154C18}"/>
              </a:ext>
            </a:extLst>
          </p:cNvPr>
          <p:cNvSpPr txBox="1">
            <a:spLocks/>
          </p:cNvSpPr>
          <p:nvPr/>
        </p:nvSpPr>
        <p:spPr>
          <a:xfrm>
            <a:off x="4224655" y="1447134"/>
            <a:ext cx="1083945"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1050" dirty="0">
                <a:latin typeface="Arial Nova Cond Light" panose="020B0604020202020204" pitchFamily="34" charset="0"/>
              </a:rPr>
              <a:t>Actual Mask</a:t>
            </a:r>
          </a:p>
        </p:txBody>
      </p:sp>
      <p:sp>
        <p:nvSpPr>
          <p:cNvPr id="7" name="Google Shape;827;p39">
            <a:extLst>
              <a:ext uri="{FF2B5EF4-FFF2-40B4-BE49-F238E27FC236}">
                <a16:creationId xmlns:a16="http://schemas.microsoft.com/office/drawing/2014/main" id="{A58FB54D-C3B9-F7E2-1AFB-018D001F51CE}"/>
              </a:ext>
            </a:extLst>
          </p:cNvPr>
          <p:cNvSpPr txBox="1">
            <a:spLocks/>
          </p:cNvSpPr>
          <p:nvPr/>
        </p:nvSpPr>
        <p:spPr>
          <a:xfrm>
            <a:off x="5807479" y="2666334"/>
            <a:ext cx="1083945" cy="309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sz="1050" dirty="0">
                <a:latin typeface="Arial Nova Cond Light" panose="020B0604020202020204" pitchFamily="34" charset="0"/>
              </a:rPr>
              <a:t>Predicted Mask</a:t>
            </a:r>
          </a:p>
        </p:txBody>
      </p:sp>
    </p:spTree>
    <p:extLst>
      <p:ext uri="{BB962C8B-B14F-4D97-AF65-F5344CB8AC3E}">
        <p14:creationId xmlns:p14="http://schemas.microsoft.com/office/powerpoint/2010/main" val="2934794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998" name="Google Shape;998;p47"/>
          <p:cNvSpPr txBox="1">
            <a:spLocks noGrp="1"/>
          </p:cNvSpPr>
          <p:nvPr>
            <p:ph type="title" idx="2"/>
          </p:nvPr>
        </p:nvSpPr>
        <p:spPr>
          <a:xfrm>
            <a:off x="670019" y="-142772"/>
            <a:ext cx="5306900" cy="8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Evaluation</a:t>
            </a:r>
            <a:endParaRPr i="1" dirty="0"/>
          </a:p>
        </p:txBody>
      </p:sp>
      <p:sp>
        <p:nvSpPr>
          <p:cNvPr id="33" name="Google Shape;827;p39">
            <a:extLst>
              <a:ext uri="{FF2B5EF4-FFF2-40B4-BE49-F238E27FC236}">
                <a16:creationId xmlns:a16="http://schemas.microsoft.com/office/drawing/2014/main" id="{2C00E677-BDBC-A4EB-76EB-E22802935858}"/>
              </a:ext>
            </a:extLst>
          </p:cNvPr>
          <p:cNvSpPr txBox="1">
            <a:spLocks/>
          </p:cNvSpPr>
          <p:nvPr/>
        </p:nvSpPr>
        <p:spPr>
          <a:xfrm>
            <a:off x="9461377" y="3787988"/>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34226 Training Images</a:t>
            </a:r>
          </a:p>
          <a:p>
            <a:pPr marL="0" indent="0"/>
            <a:r>
              <a:rPr lang="en-SG" b="1" dirty="0"/>
              <a:t>2013 Validation Images</a:t>
            </a:r>
          </a:p>
          <a:p>
            <a:pPr marL="0" indent="0"/>
            <a:r>
              <a:rPr lang="en-SG" b="1" dirty="0"/>
              <a:t>1007 Test Images </a:t>
            </a:r>
          </a:p>
        </p:txBody>
      </p:sp>
      <p:pic>
        <p:nvPicPr>
          <p:cNvPr id="5" name="Picture 4">
            <a:extLst>
              <a:ext uri="{FF2B5EF4-FFF2-40B4-BE49-F238E27FC236}">
                <a16:creationId xmlns:a16="http://schemas.microsoft.com/office/drawing/2014/main" id="{38E483F6-EE88-1C8A-58C3-1EEA37F3D6EA}"/>
              </a:ext>
            </a:extLst>
          </p:cNvPr>
          <p:cNvPicPr>
            <a:picLocks noChangeAspect="1"/>
          </p:cNvPicPr>
          <p:nvPr/>
        </p:nvPicPr>
        <p:blipFill>
          <a:blip r:embed="rId3"/>
          <a:stretch>
            <a:fillRect/>
          </a:stretch>
        </p:blipFill>
        <p:spPr>
          <a:xfrm>
            <a:off x="2720917" y="89888"/>
            <a:ext cx="3825933" cy="2304061"/>
          </a:xfrm>
          <a:prstGeom prst="rect">
            <a:avLst/>
          </a:prstGeom>
        </p:spPr>
      </p:pic>
      <p:pic>
        <p:nvPicPr>
          <p:cNvPr id="7" name="Picture 6">
            <a:extLst>
              <a:ext uri="{FF2B5EF4-FFF2-40B4-BE49-F238E27FC236}">
                <a16:creationId xmlns:a16="http://schemas.microsoft.com/office/drawing/2014/main" id="{AAC33E32-DADB-DE78-11BE-CD38B845CE2E}"/>
              </a:ext>
            </a:extLst>
          </p:cNvPr>
          <p:cNvPicPr>
            <a:picLocks noChangeAspect="1"/>
          </p:cNvPicPr>
          <p:nvPr/>
        </p:nvPicPr>
        <p:blipFill>
          <a:blip r:embed="rId4"/>
          <a:stretch>
            <a:fillRect/>
          </a:stretch>
        </p:blipFill>
        <p:spPr>
          <a:xfrm>
            <a:off x="2666999" y="2506486"/>
            <a:ext cx="4241801" cy="2564518"/>
          </a:xfrm>
          <a:prstGeom prst="rect">
            <a:avLst/>
          </a:prstGeom>
        </p:spPr>
      </p:pic>
      <p:sp>
        <p:nvSpPr>
          <p:cNvPr id="10" name="TextBox 9">
            <a:extLst>
              <a:ext uri="{FF2B5EF4-FFF2-40B4-BE49-F238E27FC236}">
                <a16:creationId xmlns:a16="http://schemas.microsoft.com/office/drawing/2014/main" id="{A92D68D7-E72F-7BC6-847D-0CB38965602F}"/>
              </a:ext>
            </a:extLst>
          </p:cNvPr>
          <p:cNvSpPr txBox="1"/>
          <p:nvPr/>
        </p:nvSpPr>
        <p:spPr>
          <a:xfrm>
            <a:off x="6641751" y="2055770"/>
            <a:ext cx="877161" cy="261610"/>
          </a:xfrm>
          <a:prstGeom prst="rect">
            <a:avLst/>
          </a:prstGeom>
          <a:noFill/>
        </p:spPr>
        <p:txBody>
          <a:bodyPr vert="horz" wrap="square">
            <a:spAutoFit/>
          </a:bodyPr>
          <a:lstStyle/>
          <a:p>
            <a:pPr lvl="0" rtl="0">
              <a:spcBef>
                <a:spcPts val="0"/>
              </a:spcBef>
              <a:spcAft>
                <a:spcPts val="0"/>
              </a:spcAft>
            </a:pPr>
            <a:r>
              <a:rPr lang="en-SG" sz="1100" b="1" dirty="0">
                <a:solidFill>
                  <a:schemeClr val="dk2"/>
                </a:solidFill>
                <a:highlight>
                  <a:schemeClr val="lt1"/>
                </a:highlight>
                <a:latin typeface="IBM Plex Sans"/>
                <a:ea typeface="IBM Plex Sans"/>
                <a:cs typeface="IBM Plex Sans"/>
                <a:sym typeface="IBM Plex Sans"/>
              </a:rPr>
              <a:t>BASIC</a:t>
            </a:r>
          </a:p>
        </p:txBody>
      </p:sp>
      <p:sp>
        <p:nvSpPr>
          <p:cNvPr id="11" name="TextBox 10">
            <a:extLst>
              <a:ext uri="{FF2B5EF4-FFF2-40B4-BE49-F238E27FC236}">
                <a16:creationId xmlns:a16="http://schemas.microsoft.com/office/drawing/2014/main" id="{409A6A48-B5DE-F678-F1D6-6EE4E6CC47D7}"/>
              </a:ext>
            </a:extLst>
          </p:cNvPr>
          <p:cNvSpPr txBox="1"/>
          <p:nvPr/>
        </p:nvSpPr>
        <p:spPr>
          <a:xfrm>
            <a:off x="6908800" y="4809394"/>
            <a:ext cx="877161" cy="261610"/>
          </a:xfrm>
          <a:prstGeom prst="rect">
            <a:avLst/>
          </a:prstGeom>
          <a:noFill/>
        </p:spPr>
        <p:txBody>
          <a:bodyPr vert="horz" wrap="square">
            <a:spAutoFit/>
          </a:bodyPr>
          <a:lstStyle/>
          <a:p>
            <a:pPr lvl="0" rtl="0">
              <a:spcBef>
                <a:spcPts val="0"/>
              </a:spcBef>
              <a:spcAft>
                <a:spcPts val="0"/>
              </a:spcAft>
            </a:pPr>
            <a:r>
              <a:rPr lang="en-SG" sz="1100" b="1" dirty="0">
                <a:solidFill>
                  <a:schemeClr val="dk2"/>
                </a:solidFill>
                <a:highlight>
                  <a:schemeClr val="lt1"/>
                </a:highlight>
                <a:latin typeface="IBM Plex Sans"/>
                <a:ea typeface="IBM Plex Sans"/>
                <a:cs typeface="IBM Plex Sans"/>
                <a:sym typeface="IBM Plex Sans"/>
              </a:rPr>
              <a:t>UNET</a:t>
            </a:r>
          </a:p>
        </p:txBody>
      </p:sp>
      <p:sp>
        <p:nvSpPr>
          <p:cNvPr id="8" name="TextBox 7">
            <a:extLst>
              <a:ext uri="{FF2B5EF4-FFF2-40B4-BE49-F238E27FC236}">
                <a16:creationId xmlns:a16="http://schemas.microsoft.com/office/drawing/2014/main" id="{1BE3B0F1-83B3-435E-5EC0-B493D410FE17}"/>
              </a:ext>
            </a:extLst>
          </p:cNvPr>
          <p:cNvSpPr txBox="1"/>
          <p:nvPr/>
        </p:nvSpPr>
        <p:spPr>
          <a:xfrm>
            <a:off x="5976919" y="628612"/>
            <a:ext cx="518097" cy="230832"/>
          </a:xfrm>
          <a:prstGeom prst="rect">
            <a:avLst/>
          </a:prstGeom>
          <a:noFill/>
        </p:spPr>
        <p:txBody>
          <a:bodyPr wrap="square">
            <a:spAutoFit/>
          </a:bodyPr>
          <a:lstStyle/>
          <a:p>
            <a:r>
              <a:rPr lang="en-SG" sz="900" dirty="0">
                <a:solidFill>
                  <a:schemeClr val="tx2"/>
                </a:solidFill>
                <a:latin typeface="Arial Nova Cond Light" panose="020B0604020202020204" pitchFamily="34" charset="0"/>
                <a:cs typeface="Archivo"/>
                <a:sym typeface="Archivo"/>
              </a:rPr>
              <a:t>0.72++</a:t>
            </a:r>
          </a:p>
        </p:txBody>
      </p:sp>
      <p:sp>
        <p:nvSpPr>
          <p:cNvPr id="9" name="TextBox 8">
            <a:extLst>
              <a:ext uri="{FF2B5EF4-FFF2-40B4-BE49-F238E27FC236}">
                <a16:creationId xmlns:a16="http://schemas.microsoft.com/office/drawing/2014/main" id="{ACD5A731-8FF3-13DE-0759-B9436A0F7E46}"/>
              </a:ext>
            </a:extLst>
          </p:cNvPr>
          <p:cNvSpPr txBox="1"/>
          <p:nvPr/>
        </p:nvSpPr>
        <p:spPr>
          <a:xfrm>
            <a:off x="6398896" y="3073263"/>
            <a:ext cx="518097" cy="230832"/>
          </a:xfrm>
          <a:prstGeom prst="rect">
            <a:avLst/>
          </a:prstGeom>
          <a:noFill/>
        </p:spPr>
        <p:txBody>
          <a:bodyPr wrap="square">
            <a:spAutoFit/>
          </a:bodyPr>
          <a:lstStyle/>
          <a:p>
            <a:r>
              <a:rPr lang="en-SG" sz="900" dirty="0">
                <a:solidFill>
                  <a:schemeClr val="tx2"/>
                </a:solidFill>
                <a:latin typeface="Arial Nova Cond Light" panose="020B0604020202020204" pitchFamily="34" charset="0"/>
                <a:cs typeface="Archivo"/>
                <a:sym typeface="Archivo"/>
              </a:rPr>
              <a:t>0.74++</a:t>
            </a:r>
          </a:p>
        </p:txBody>
      </p:sp>
    </p:spTree>
    <p:extLst>
      <p:ext uri="{BB962C8B-B14F-4D97-AF65-F5344CB8AC3E}">
        <p14:creationId xmlns:p14="http://schemas.microsoft.com/office/powerpoint/2010/main" val="22063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33" name="Google Shape;827;p39">
            <a:extLst>
              <a:ext uri="{FF2B5EF4-FFF2-40B4-BE49-F238E27FC236}">
                <a16:creationId xmlns:a16="http://schemas.microsoft.com/office/drawing/2014/main" id="{2C00E677-BDBC-A4EB-76EB-E22802935858}"/>
              </a:ext>
            </a:extLst>
          </p:cNvPr>
          <p:cNvSpPr txBox="1">
            <a:spLocks/>
          </p:cNvSpPr>
          <p:nvPr/>
        </p:nvSpPr>
        <p:spPr>
          <a:xfrm>
            <a:off x="9461377" y="3787988"/>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34226 Training Images</a:t>
            </a:r>
          </a:p>
          <a:p>
            <a:pPr marL="0" indent="0"/>
            <a:r>
              <a:rPr lang="en-SG" b="1" dirty="0"/>
              <a:t>2013 Validation Images</a:t>
            </a:r>
          </a:p>
          <a:p>
            <a:pPr marL="0" indent="0"/>
            <a:r>
              <a:rPr lang="en-SG" b="1" dirty="0"/>
              <a:t>1007 Test Images </a:t>
            </a:r>
          </a:p>
        </p:txBody>
      </p:sp>
      <p:sp>
        <p:nvSpPr>
          <p:cNvPr id="17" name="Google Shape;998;p47">
            <a:extLst>
              <a:ext uri="{FF2B5EF4-FFF2-40B4-BE49-F238E27FC236}">
                <a16:creationId xmlns:a16="http://schemas.microsoft.com/office/drawing/2014/main" id="{23077C42-925E-86AA-57D0-9D745C17C997}"/>
              </a:ext>
            </a:extLst>
          </p:cNvPr>
          <p:cNvSpPr txBox="1">
            <a:spLocks/>
          </p:cNvSpPr>
          <p:nvPr/>
        </p:nvSpPr>
        <p:spPr>
          <a:xfrm>
            <a:off x="670019" y="-142772"/>
            <a:ext cx="5306900" cy="88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IBM Plex Sans"/>
              <a:buNone/>
              <a:defRPr sz="2300" b="1" i="0" u="none" strike="noStrike" cap="none">
                <a:solidFill>
                  <a:schemeClr val="dk2"/>
                </a:solidFill>
                <a:highlight>
                  <a:schemeClr val="dk1"/>
                </a:highlight>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9pPr>
          </a:lstStyle>
          <a:p>
            <a:r>
              <a:rPr lang="en-SG"/>
              <a:t>Evaluation</a:t>
            </a:r>
            <a:endParaRPr lang="en-SG" i="1" dirty="0"/>
          </a:p>
        </p:txBody>
      </p:sp>
      <p:pic>
        <p:nvPicPr>
          <p:cNvPr id="13" name="Picture 12">
            <a:extLst>
              <a:ext uri="{FF2B5EF4-FFF2-40B4-BE49-F238E27FC236}">
                <a16:creationId xmlns:a16="http://schemas.microsoft.com/office/drawing/2014/main" id="{B0E16D73-CD61-5952-B0A6-F7799AA13C19}"/>
              </a:ext>
            </a:extLst>
          </p:cNvPr>
          <p:cNvPicPr>
            <a:picLocks noChangeAspect="1"/>
          </p:cNvPicPr>
          <p:nvPr/>
        </p:nvPicPr>
        <p:blipFill rotWithShape="1">
          <a:blip r:embed="rId3"/>
          <a:srcRect r="31817"/>
          <a:stretch/>
        </p:blipFill>
        <p:spPr>
          <a:xfrm>
            <a:off x="2613062" y="456053"/>
            <a:ext cx="2360358" cy="4687447"/>
          </a:xfrm>
          <a:prstGeom prst="rect">
            <a:avLst/>
          </a:prstGeom>
        </p:spPr>
      </p:pic>
      <p:pic>
        <p:nvPicPr>
          <p:cNvPr id="14" name="Picture 13">
            <a:extLst>
              <a:ext uri="{FF2B5EF4-FFF2-40B4-BE49-F238E27FC236}">
                <a16:creationId xmlns:a16="http://schemas.microsoft.com/office/drawing/2014/main" id="{C3FC66A6-3C19-AE7E-11B4-F063910CE16E}"/>
              </a:ext>
            </a:extLst>
          </p:cNvPr>
          <p:cNvPicPr>
            <a:picLocks noChangeAspect="1"/>
          </p:cNvPicPr>
          <p:nvPr/>
        </p:nvPicPr>
        <p:blipFill rotWithShape="1">
          <a:blip r:embed="rId4"/>
          <a:srcRect l="34052"/>
          <a:stretch/>
        </p:blipFill>
        <p:spPr>
          <a:xfrm>
            <a:off x="4995169" y="456052"/>
            <a:ext cx="2282991" cy="4687448"/>
          </a:xfrm>
          <a:prstGeom prst="rect">
            <a:avLst/>
          </a:prstGeom>
        </p:spPr>
      </p:pic>
      <p:sp>
        <p:nvSpPr>
          <p:cNvPr id="21" name="TextBox 20">
            <a:extLst>
              <a:ext uri="{FF2B5EF4-FFF2-40B4-BE49-F238E27FC236}">
                <a16:creationId xmlns:a16="http://schemas.microsoft.com/office/drawing/2014/main" id="{679459CF-CBE0-1DB4-5F96-A3B5DCE43122}"/>
              </a:ext>
            </a:extLst>
          </p:cNvPr>
          <p:cNvSpPr txBox="1"/>
          <p:nvPr/>
        </p:nvSpPr>
        <p:spPr>
          <a:xfrm>
            <a:off x="4096259" y="173889"/>
            <a:ext cx="877161" cy="261610"/>
          </a:xfrm>
          <a:prstGeom prst="rect">
            <a:avLst/>
          </a:prstGeom>
          <a:noFill/>
        </p:spPr>
        <p:txBody>
          <a:bodyPr vert="horz" wrap="square">
            <a:spAutoFit/>
          </a:bodyPr>
          <a:lstStyle/>
          <a:p>
            <a:pPr lvl="0" rtl="0">
              <a:spcBef>
                <a:spcPts val="0"/>
              </a:spcBef>
              <a:spcAft>
                <a:spcPts val="0"/>
              </a:spcAft>
            </a:pPr>
            <a:r>
              <a:rPr lang="en-SG" sz="1100" b="1" dirty="0">
                <a:solidFill>
                  <a:schemeClr val="dk2"/>
                </a:solidFill>
                <a:highlight>
                  <a:schemeClr val="lt1"/>
                </a:highlight>
                <a:latin typeface="IBM Plex Sans"/>
                <a:ea typeface="IBM Plex Sans"/>
                <a:cs typeface="IBM Plex Sans"/>
                <a:sym typeface="IBM Plex Sans"/>
              </a:rPr>
              <a:t>BASIC</a:t>
            </a:r>
          </a:p>
        </p:txBody>
      </p:sp>
      <p:sp>
        <p:nvSpPr>
          <p:cNvPr id="23" name="TextBox 22">
            <a:extLst>
              <a:ext uri="{FF2B5EF4-FFF2-40B4-BE49-F238E27FC236}">
                <a16:creationId xmlns:a16="http://schemas.microsoft.com/office/drawing/2014/main" id="{5EC8D44D-155F-6FB9-7ED9-22F7DB0FBAC7}"/>
              </a:ext>
            </a:extLst>
          </p:cNvPr>
          <p:cNvSpPr txBox="1"/>
          <p:nvPr/>
        </p:nvSpPr>
        <p:spPr>
          <a:xfrm>
            <a:off x="5311798" y="169823"/>
            <a:ext cx="877161" cy="261610"/>
          </a:xfrm>
          <a:prstGeom prst="rect">
            <a:avLst/>
          </a:prstGeom>
          <a:noFill/>
        </p:spPr>
        <p:txBody>
          <a:bodyPr vert="horz" wrap="square">
            <a:spAutoFit/>
          </a:bodyPr>
          <a:lstStyle/>
          <a:p>
            <a:pPr lvl="0" rtl="0">
              <a:spcBef>
                <a:spcPts val="0"/>
              </a:spcBef>
              <a:spcAft>
                <a:spcPts val="0"/>
              </a:spcAft>
            </a:pPr>
            <a:r>
              <a:rPr lang="en-SG" sz="1100" b="1" dirty="0">
                <a:solidFill>
                  <a:schemeClr val="dk2"/>
                </a:solidFill>
                <a:highlight>
                  <a:schemeClr val="lt1"/>
                </a:highlight>
                <a:latin typeface="IBM Plex Sans"/>
                <a:ea typeface="IBM Plex Sans"/>
                <a:cs typeface="IBM Plex Sans"/>
                <a:sym typeface="IBM Plex Sans"/>
              </a:rPr>
              <a:t>UNET</a:t>
            </a:r>
          </a:p>
        </p:txBody>
      </p:sp>
      <p:sp>
        <p:nvSpPr>
          <p:cNvPr id="24" name="TextBox 23">
            <a:extLst>
              <a:ext uri="{FF2B5EF4-FFF2-40B4-BE49-F238E27FC236}">
                <a16:creationId xmlns:a16="http://schemas.microsoft.com/office/drawing/2014/main" id="{5D0A3100-D0B9-6880-7D9C-F562534287F1}"/>
              </a:ext>
            </a:extLst>
          </p:cNvPr>
          <p:cNvSpPr txBox="1"/>
          <p:nvPr/>
        </p:nvSpPr>
        <p:spPr>
          <a:xfrm>
            <a:off x="6197197" y="25165"/>
            <a:ext cx="1146117" cy="430887"/>
          </a:xfrm>
          <a:prstGeom prst="rect">
            <a:avLst/>
          </a:prstGeom>
          <a:noFill/>
        </p:spPr>
        <p:txBody>
          <a:bodyPr vert="horz" wrap="square">
            <a:spAutoFit/>
          </a:bodyPr>
          <a:lstStyle/>
          <a:p>
            <a:pPr lvl="0" algn="ctr" rtl="0">
              <a:spcBef>
                <a:spcPts val="0"/>
              </a:spcBef>
              <a:spcAft>
                <a:spcPts val="0"/>
              </a:spcAft>
            </a:pPr>
            <a:r>
              <a:rPr lang="en-SG" sz="1100" b="1" dirty="0">
                <a:solidFill>
                  <a:schemeClr val="dk2"/>
                </a:solidFill>
                <a:highlight>
                  <a:schemeClr val="lt1"/>
                </a:highlight>
                <a:latin typeface="IBM Plex Sans"/>
                <a:ea typeface="IBM Plex Sans"/>
                <a:cs typeface="IBM Plex Sans"/>
                <a:sym typeface="IBM Plex Sans"/>
              </a:rPr>
              <a:t>GROUND TRUTH</a:t>
            </a:r>
          </a:p>
        </p:txBody>
      </p:sp>
    </p:spTree>
    <p:extLst>
      <p:ext uri="{BB962C8B-B14F-4D97-AF65-F5344CB8AC3E}">
        <p14:creationId xmlns:p14="http://schemas.microsoft.com/office/powerpoint/2010/main" val="833508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pic>
        <p:nvPicPr>
          <p:cNvPr id="5" name="Picture 4">
            <a:extLst>
              <a:ext uri="{FF2B5EF4-FFF2-40B4-BE49-F238E27FC236}">
                <a16:creationId xmlns:a16="http://schemas.microsoft.com/office/drawing/2014/main" id="{22900817-0875-1934-2727-548F6E312361}"/>
              </a:ext>
            </a:extLst>
          </p:cNvPr>
          <p:cNvPicPr>
            <a:picLocks noChangeAspect="1"/>
          </p:cNvPicPr>
          <p:nvPr/>
        </p:nvPicPr>
        <p:blipFill rotWithShape="1">
          <a:blip r:embed="rId3"/>
          <a:srcRect r="31116"/>
          <a:stretch/>
        </p:blipFill>
        <p:spPr>
          <a:xfrm>
            <a:off x="2658453" y="455861"/>
            <a:ext cx="2372137" cy="4662925"/>
          </a:xfrm>
          <a:prstGeom prst="rect">
            <a:avLst/>
          </a:prstGeom>
        </p:spPr>
      </p:pic>
      <p:pic>
        <p:nvPicPr>
          <p:cNvPr id="4" name="Picture 3">
            <a:extLst>
              <a:ext uri="{FF2B5EF4-FFF2-40B4-BE49-F238E27FC236}">
                <a16:creationId xmlns:a16="http://schemas.microsoft.com/office/drawing/2014/main" id="{E2509CA2-5E59-013A-5455-96C3FFB20C17}"/>
              </a:ext>
            </a:extLst>
          </p:cNvPr>
          <p:cNvPicPr>
            <a:picLocks noChangeAspect="1"/>
          </p:cNvPicPr>
          <p:nvPr/>
        </p:nvPicPr>
        <p:blipFill rotWithShape="1">
          <a:blip r:embed="rId4"/>
          <a:srcRect l="33704"/>
          <a:stretch/>
        </p:blipFill>
        <p:spPr>
          <a:xfrm>
            <a:off x="5003407" y="455956"/>
            <a:ext cx="2282991" cy="4662829"/>
          </a:xfrm>
          <a:prstGeom prst="rect">
            <a:avLst/>
          </a:prstGeom>
        </p:spPr>
      </p:pic>
      <p:sp>
        <p:nvSpPr>
          <p:cNvPr id="33" name="Google Shape;827;p39">
            <a:extLst>
              <a:ext uri="{FF2B5EF4-FFF2-40B4-BE49-F238E27FC236}">
                <a16:creationId xmlns:a16="http://schemas.microsoft.com/office/drawing/2014/main" id="{2C00E677-BDBC-A4EB-76EB-E22802935858}"/>
              </a:ext>
            </a:extLst>
          </p:cNvPr>
          <p:cNvSpPr txBox="1">
            <a:spLocks/>
          </p:cNvSpPr>
          <p:nvPr/>
        </p:nvSpPr>
        <p:spPr>
          <a:xfrm>
            <a:off x="9461377" y="3787988"/>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34226 Training Images</a:t>
            </a:r>
          </a:p>
          <a:p>
            <a:pPr marL="0" indent="0"/>
            <a:r>
              <a:rPr lang="en-SG" b="1" dirty="0"/>
              <a:t>2013 Validation Images</a:t>
            </a:r>
          </a:p>
          <a:p>
            <a:pPr marL="0" indent="0"/>
            <a:r>
              <a:rPr lang="en-SG" b="1" dirty="0"/>
              <a:t>1007 Test Images </a:t>
            </a:r>
          </a:p>
        </p:txBody>
      </p:sp>
      <p:sp>
        <p:nvSpPr>
          <p:cNvPr id="17" name="Google Shape;998;p47">
            <a:extLst>
              <a:ext uri="{FF2B5EF4-FFF2-40B4-BE49-F238E27FC236}">
                <a16:creationId xmlns:a16="http://schemas.microsoft.com/office/drawing/2014/main" id="{23077C42-925E-86AA-57D0-9D745C17C997}"/>
              </a:ext>
            </a:extLst>
          </p:cNvPr>
          <p:cNvSpPr txBox="1">
            <a:spLocks/>
          </p:cNvSpPr>
          <p:nvPr/>
        </p:nvSpPr>
        <p:spPr>
          <a:xfrm>
            <a:off x="670019" y="-142772"/>
            <a:ext cx="5306900" cy="88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IBM Plex Sans"/>
              <a:buNone/>
              <a:defRPr sz="2300" b="1" i="0" u="none" strike="noStrike" cap="none">
                <a:solidFill>
                  <a:schemeClr val="dk2"/>
                </a:solidFill>
                <a:highlight>
                  <a:schemeClr val="dk1"/>
                </a:highlight>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9pPr>
          </a:lstStyle>
          <a:p>
            <a:r>
              <a:rPr lang="en-SG"/>
              <a:t>Evaluation</a:t>
            </a:r>
            <a:endParaRPr lang="en-SG" i="1" dirty="0"/>
          </a:p>
        </p:txBody>
      </p:sp>
      <p:sp>
        <p:nvSpPr>
          <p:cNvPr id="21" name="TextBox 20">
            <a:extLst>
              <a:ext uri="{FF2B5EF4-FFF2-40B4-BE49-F238E27FC236}">
                <a16:creationId xmlns:a16="http://schemas.microsoft.com/office/drawing/2014/main" id="{679459CF-CBE0-1DB4-5F96-A3B5DCE43122}"/>
              </a:ext>
            </a:extLst>
          </p:cNvPr>
          <p:cNvSpPr txBox="1"/>
          <p:nvPr/>
        </p:nvSpPr>
        <p:spPr>
          <a:xfrm>
            <a:off x="4096259" y="173889"/>
            <a:ext cx="877161" cy="261610"/>
          </a:xfrm>
          <a:prstGeom prst="rect">
            <a:avLst/>
          </a:prstGeom>
          <a:noFill/>
        </p:spPr>
        <p:txBody>
          <a:bodyPr vert="horz" wrap="square">
            <a:spAutoFit/>
          </a:bodyPr>
          <a:lstStyle/>
          <a:p>
            <a:pPr lvl="0" rtl="0">
              <a:spcBef>
                <a:spcPts val="0"/>
              </a:spcBef>
              <a:spcAft>
                <a:spcPts val="0"/>
              </a:spcAft>
            </a:pPr>
            <a:r>
              <a:rPr lang="en-SG" sz="1100" b="1" dirty="0">
                <a:solidFill>
                  <a:schemeClr val="dk2"/>
                </a:solidFill>
                <a:highlight>
                  <a:schemeClr val="lt1"/>
                </a:highlight>
                <a:latin typeface="IBM Plex Sans"/>
                <a:ea typeface="IBM Plex Sans"/>
                <a:cs typeface="IBM Plex Sans"/>
                <a:sym typeface="IBM Plex Sans"/>
              </a:rPr>
              <a:t>BASIC</a:t>
            </a:r>
          </a:p>
        </p:txBody>
      </p:sp>
      <p:sp>
        <p:nvSpPr>
          <p:cNvPr id="23" name="TextBox 22">
            <a:extLst>
              <a:ext uri="{FF2B5EF4-FFF2-40B4-BE49-F238E27FC236}">
                <a16:creationId xmlns:a16="http://schemas.microsoft.com/office/drawing/2014/main" id="{5EC8D44D-155F-6FB9-7ED9-22F7DB0FBAC7}"/>
              </a:ext>
            </a:extLst>
          </p:cNvPr>
          <p:cNvSpPr txBox="1"/>
          <p:nvPr/>
        </p:nvSpPr>
        <p:spPr>
          <a:xfrm>
            <a:off x="5311798" y="169823"/>
            <a:ext cx="877161" cy="261610"/>
          </a:xfrm>
          <a:prstGeom prst="rect">
            <a:avLst/>
          </a:prstGeom>
          <a:noFill/>
        </p:spPr>
        <p:txBody>
          <a:bodyPr vert="horz" wrap="square">
            <a:spAutoFit/>
          </a:bodyPr>
          <a:lstStyle/>
          <a:p>
            <a:pPr lvl="0" rtl="0">
              <a:spcBef>
                <a:spcPts val="0"/>
              </a:spcBef>
              <a:spcAft>
                <a:spcPts val="0"/>
              </a:spcAft>
            </a:pPr>
            <a:r>
              <a:rPr lang="en-SG" sz="1100" b="1" dirty="0">
                <a:solidFill>
                  <a:schemeClr val="dk2"/>
                </a:solidFill>
                <a:highlight>
                  <a:schemeClr val="lt1"/>
                </a:highlight>
                <a:latin typeface="IBM Plex Sans"/>
                <a:ea typeface="IBM Plex Sans"/>
                <a:cs typeface="IBM Plex Sans"/>
                <a:sym typeface="IBM Plex Sans"/>
              </a:rPr>
              <a:t>UNET</a:t>
            </a:r>
          </a:p>
        </p:txBody>
      </p:sp>
      <p:sp>
        <p:nvSpPr>
          <p:cNvPr id="24" name="TextBox 23">
            <a:extLst>
              <a:ext uri="{FF2B5EF4-FFF2-40B4-BE49-F238E27FC236}">
                <a16:creationId xmlns:a16="http://schemas.microsoft.com/office/drawing/2014/main" id="{5D0A3100-D0B9-6880-7D9C-F562534287F1}"/>
              </a:ext>
            </a:extLst>
          </p:cNvPr>
          <p:cNvSpPr txBox="1"/>
          <p:nvPr/>
        </p:nvSpPr>
        <p:spPr>
          <a:xfrm>
            <a:off x="6197197" y="25165"/>
            <a:ext cx="1146117" cy="430887"/>
          </a:xfrm>
          <a:prstGeom prst="rect">
            <a:avLst/>
          </a:prstGeom>
          <a:noFill/>
        </p:spPr>
        <p:txBody>
          <a:bodyPr vert="horz" wrap="square">
            <a:spAutoFit/>
          </a:bodyPr>
          <a:lstStyle/>
          <a:p>
            <a:pPr lvl="0" algn="ctr" rtl="0">
              <a:spcBef>
                <a:spcPts val="0"/>
              </a:spcBef>
              <a:spcAft>
                <a:spcPts val="0"/>
              </a:spcAft>
            </a:pPr>
            <a:r>
              <a:rPr lang="en-SG" sz="1100" b="1" dirty="0">
                <a:solidFill>
                  <a:schemeClr val="dk2"/>
                </a:solidFill>
                <a:highlight>
                  <a:schemeClr val="lt1"/>
                </a:highlight>
                <a:latin typeface="IBM Plex Sans"/>
                <a:ea typeface="IBM Plex Sans"/>
                <a:cs typeface="IBM Plex Sans"/>
                <a:sym typeface="IBM Plex Sans"/>
              </a:rPr>
              <a:t>GROUND TRUTH</a:t>
            </a:r>
          </a:p>
        </p:txBody>
      </p:sp>
    </p:spTree>
    <p:extLst>
      <p:ext uri="{BB962C8B-B14F-4D97-AF65-F5344CB8AC3E}">
        <p14:creationId xmlns:p14="http://schemas.microsoft.com/office/powerpoint/2010/main" val="3079687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pic>
        <p:nvPicPr>
          <p:cNvPr id="4" name="Picture 3">
            <a:extLst>
              <a:ext uri="{FF2B5EF4-FFF2-40B4-BE49-F238E27FC236}">
                <a16:creationId xmlns:a16="http://schemas.microsoft.com/office/drawing/2014/main" id="{0F5FDE7F-EFE3-D627-A58C-728580516690}"/>
              </a:ext>
            </a:extLst>
          </p:cNvPr>
          <p:cNvPicPr>
            <a:picLocks noChangeAspect="1"/>
          </p:cNvPicPr>
          <p:nvPr/>
        </p:nvPicPr>
        <p:blipFill rotWithShape="1">
          <a:blip r:embed="rId3"/>
          <a:srcRect r="32217"/>
          <a:stretch/>
        </p:blipFill>
        <p:spPr>
          <a:xfrm>
            <a:off x="2664472" y="455956"/>
            <a:ext cx="2334173" cy="4662829"/>
          </a:xfrm>
          <a:prstGeom prst="rect">
            <a:avLst/>
          </a:prstGeom>
        </p:spPr>
      </p:pic>
      <p:pic>
        <p:nvPicPr>
          <p:cNvPr id="2" name="Picture 1">
            <a:extLst>
              <a:ext uri="{FF2B5EF4-FFF2-40B4-BE49-F238E27FC236}">
                <a16:creationId xmlns:a16="http://schemas.microsoft.com/office/drawing/2014/main" id="{3B17F908-A1A2-E22B-96BD-F9EA426731C9}"/>
              </a:ext>
            </a:extLst>
          </p:cNvPr>
          <p:cNvPicPr>
            <a:picLocks noChangeAspect="1"/>
          </p:cNvPicPr>
          <p:nvPr/>
        </p:nvPicPr>
        <p:blipFill rotWithShape="1">
          <a:blip r:embed="rId4"/>
          <a:srcRect l="33696"/>
          <a:stretch/>
        </p:blipFill>
        <p:spPr>
          <a:xfrm>
            <a:off x="4995169" y="456052"/>
            <a:ext cx="2282991" cy="4662283"/>
          </a:xfrm>
          <a:prstGeom prst="rect">
            <a:avLst/>
          </a:prstGeom>
        </p:spPr>
      </p:pic>
      <p:sp>
        <p:nvSpPr>
          <p:cNvPr id="33" name="Google Shape;827;p39">
            <a:extLst>
              <a:ext uri="{FF2B5EF4-FFF2-40B4-BE49-F238E27FC236}">
                <a16:creationId xmlns:a16="http://schemas.microsoft.com/office/drawing/2014/main" id="{2C00E677-BDBC-A4EB-76EB-E22802935858}"/>
              </a:ext>
            </a:extLst>
          </p:cNvPr>
          <p:cNvSpPr txBox="1">
            <a:spLocks/>
          </p:cNvSpPr>
          <p:nvPr/>
        </p:nvSpPr>
        <p:spPr>
          <a:xfrm>
            <a:off x="9461377" y="3787988"/>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34226 Training Images</a:t>
            </a:r>
          </a:p>
          <a:p>
            <a:pPr marL="0" indent="0"/>
            <a:r>
              <a:rPr lang="en-SG" b="1" dirty="0"/>
              <a:t>2013 Validation Images</a:t>
            </a:r>
          </a:p>
          <a:p>
            <a:pPr marL="0" indent="0"/>
            <a:r>
              <a:rPr lang="en-SG" b="1" dirty="0"/>
              <a:t>1007 Test Images </a:t>
            </a:r>
          </a:p>
        </p:txBody>
      </p:sp>
      <p:sp>
        <p:nvSpPr>
          <p:cNvPr id="17" name="Google Shape;998;p47">
            <a:extLst>
              <a:ext uri="{FF2B5EF4-FFF2-40B4-BE49-F238E27FC236}">
                <a16:creationId xmlns:a16="http://schemas.microsoft.com/office/drawing/2014/main" id="{23077C42-925E-86AA-57D0-9D745C17C997}"/>
              </a:ext>
            </a:extLst>
          </p:cNvPr>
          <p:cNvSpPr txBox="1">
            <a:spLocks/>
          </p:cNvSpPr>
          <p:nvPr/>
        </p:nvSpPr>
        <p:spPr>
          <a:xfrm>
            <a:off x="670019" y="-142772"/>
            <a:ext cx="5306900" cy="88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IBM Plex Sans"/>
              <a:buNone/>
              <a:defRPr sz="2300" b="1" i="0" u="none" strike="noStrike" cap="none">
                <a:solidFill>
                  <a:schemeClr val="dk2"/>
                </a:solidFill>
                <a:highlight>
                  <a:schemeClr val="dk1"/>
                </a:highlight>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9pPr>
          </a:lstStyle>
          <a:p>
            <a:r>
              <a:rPr lang="en-SG"/>
              <a:t>Evaluation</a:t>
            </a:r>
            <a:endParaRPr lang="en-SG" i="1" dirty="0"/>
          </a:p>
        </p:txBody>
      </p:sp>
      <p:sp>
        <p:nvSpPr>
          <p:cNvPr id="21" name="TextBox 20">
            <a:extLst>
              <a:ext uri="{FF2B5EF4-FFF2-40B4-BE49-F238E27FC236}">
                <a16:creationId xmlns:a16="http://schemas.microsoft.com/office/drawing/2014/main" id="{679459CF-CBE0-1DB4-5F96-A3B5DCE43122}"/>
              </a:ext>
            </a:extLst>
          </p:cNvPr>
          <p:cNvSpPr txBox="1"/>
          <p:nvPr/>
        </p:nvSpPr>
        <p:spPr>
          <a:xfrm>
            <a:off x="4096259" y="173889"/>
            <a:ext cx="877161" cy="261610"/>
          </a:xfrm>
          <a:prstGeom prst="rect">
            <a:avLst/>
          </a:prstGeom>
          <a:noFill/>
        </p:spPr>
        <p:txBody>
          <a:bodyPr vert="horz" wrap="square">
            <a:spAutoFit/>
          </a:bodyPr>
          <a:lstStyle/>
          <a:p>
            <a:pPr lvl="0" rtl="0">
              <a:spcBef>
                <a:spcPts val="0"/>
              </a:spcBef>
              <a:spcAft>
                <a:spcPts val="0"/>
              </a:spcAft>
            </a:pPr>
            <a:r>
              <a:rPr lang="en-SG" sz="1100" b="1" dirty="0">
                <a:solidFill>
                  <a:schemeClr val="dk2"/>
                </a:solidFill>
                <a:highlight>
                  <a:schemeClr val="lt1"/>
                </a:highlight>
                <a:latin typeface="IBM Plex Sans"/>
                <a:ea typeface="IBM Plex Sans"/>
                <a:cs typeface="IBM Plex Sans"/>
                <a:sym typeface="IBM Plex Sans"/>
              </a:rPr>
              <a:t>BASIC</a:t>
            </a:r>
          </a:p>
        </p:txBody>
      </p:sp>
      <p:sp>
        <p:nvSpPr>
          <p:cNvPr id="23" name="TextBox 22">
            <a:extLst>
              <a:ext uri="{FF2B5EF4-FFF2-40B4-BE49-F238E27FC236}">
                <a16:creationId xmlns:a16="http://schemas.microsoft.com/office/drawing/2014/main" id="{5EC8D44D-155F-6FB9-7ED9-22F7DB0FBAC7}"/>
              </a:ext>
            </a:extLst>
          </p:cNvPr>
          <p:cNvSpPr txBox="1"/>
          <p:nvPr/>
        </p:nvSpPr>
        <p:spPr>
          <a:xfrm>
            <a:off x="5311798" y="169823"/>
            <a:ext cx="877161" cy="261610"/>
          </a:xfrm>
          <a:prstGeom prst="rect">
            <a:avLst/>
          </a:prstGeom>
          <a:noFill/>
        </p:spPr>
        <p:txBody>
          <a:bodyPr vert="horz" wrap="square">
            <a:spAutoFit/>
          </a:bodyPr>
          <a:lstStyle/>
          <a:p>
            <a:pPr lvl="0" rtl="0">
              <a:spcBef>
                <a:spcPts val="0"/>
              </a:spcBef>
              <a:spcAft>
                <a:spcPts val="0"/>
              </a:spcAft>
            </a:pPr>
            <a:r>
              <a:rPr lang="en-SG" sz="1100" b="1" dirty="0">
                <a:solidFill>
                  <a:schemeClr val="dk2"/>
                </a:solidFill>
                <a:highlight>
                  <a:schemeClr val="lt1"/>
                </a:highlight>
                <a:latin typeface="IBM Plex Sans"/>
                <a:ea typeface="IBM Plex Sans"/>
                <a:cs typeface="IBM Plex Sans"/>
                <a:sym typeface="IBM Plex Sans"/>
              </a:rPr>
              <a:t>UNET</a:t>
            </a:r>
          </a:p>
        </p:txBody>
      </p:sp>
      <p:sp>
        <p:nvSpPr>
          <p:cNvPr id="24" name="TextBox 23">
            <a:extLst>
              <a:ext uri="{FF2B5EF4-FFF2-40B4-BE49-F238E27FC236}">
                <a16:creationId xmlns:a16="http://schemas.microsoft.com/office/drawing/2014/main" id="{5D0A3100-D0B9-6880-7D9C-F562534287F1}"/>
              </a:ext>
            </a:extLst>
          </p:cNvPr>
          <p:cNvSpPr txBox="1"/>
          <p:nvPr/>
        </p:nvSpPr>
        <p:spPr>
          <a:xfrm>
            <a:off x="6197197" y="25165"/>
            <a:ext cx="1146117" cy="430887"/>
          </a:xfrm>
          <a:prstGeom prst="rect">
            <a:avLst/>
          </a:prstGeom>
          <a:noFill/>
        </p:spPr>
        <p:txBody>
          <a:bodyPr vert="horz" wrap="square">
            <a:spAutoFit/>
          </a:bodyPr>
          <a:lstStyle/>
          <a:p>
            <a:pPr lvl="0" algn="ctr" rtl="0">
              <a:spcBef>
                <a:spcPts val="0"/>
              </a:spcBef>
              <a:spcAft>
                <a:spcPts val="0"/>
              </a:spcAft>
            </a:pPr>
            <a:r>
              <a:rPr lang="en-SG" sz="1100" b="1" dirty="0">
                <a:solidFill>
                  <a:schemeClr val="dk2"/>
                </a:solidFill>
                <a:highlight>
                  <a:schemeClr val="lt1"/>
                </a:highlight>
                <a:latin typeface="IBM Plex Sans"/>
                <a:ea typeface="IBM Plex Sans"/>
                <a:cs typeface="IBM Plex Sans"/>
                <a:sym typeface="IBM Plex Sans"/>
              </a:rPr>
              <a:t>GROUND TRUTH</a:t>
            </a:r>
          </a:p>
        </p:txBody>
      </p:sp>
    </p:spTree>
    <p:extLst>
      <p:ext uri="{BB962C8B-B14F-4D97-AF65-F5344CB8AC3E}">
        <p14:creationId xmlns:p14="http://schemas.microsoft.com/office/powerpoint/2010/main" val="769818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0"/>
          <p:cNvSpPr txBox="1">
            <a:spLocks noGrp="1"/>
          </p:cNvSpPr>
          <p:nvPr>
            <p:ph type="title" idx="15"/>
          </p:nvPr>
        </p:nvSpPr>
        <p:spPr>
          <a:xfrm>
            <a:off x="699725" y="435900"/>
            <a:ext cx="3872400" cy="127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highlight>
                  <a:schemeClr val="lt1"/>
                </a:highlight>
              </a:rPr>
              <a:t>TABLE OF CONTENTS</a:t>
            </a:r>
            <a:endParaRPr dirty="0">
              <a:highlight>
                <a:schemeClr val="lt1"/>
              </a:highlight>
            </a:endParaRPr>
          </a:p>
        </p:txBody>
      </p:sp>
      <p:sp>
        <p:nvSpPr>
          <p:cNvPr id="838" name="Google Shape;838;p40"/>
          <p:cNvSpPr txBox="1">
            <a:spLocks noGrp="1"/>
          </p:cNvSpPr>
          <p:nvPr>
            <p:ph type="title" idx="2"/>
          </p:nvPr>
        </p:nvSpPr>
        <p:spPr>
          <a:xfrm>
            <a:off x="713250" y="2173275"/>
            <a:ext cx="72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839" name="Google Shape;839;p40"/>
          <p:cNvSpPr txBox="1">
            <a:spLocks noGrp="1"/>
          </p:cNvSpPr>
          <p:nvPr>
            <p:ph type="subTitle" idx="1"/>
          </p:nvPr>
        </p:nvSpPr>
        <p:spPr>
          <a:xfrm>
            <a:off x="1489099" y="2653525"/>
            <a:ext cx="2609751" cy="5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Image Segmentation? What are some use cases?</a:t>
            </a:r>
            <a:endParaRPr dirty="0"/>
          </a:p>
        </p:txBody>
      </p:sp>
      <p:sp>
        <p:nvSpPr>
          <p:cNvPr id="840" name="Google Shape;840;p40"/>
          <p:cNvSpPr txBox="1">
            <a:spLocks noGrp="1"/>
          </p:cNvSpPr>
          <p:nvPr>
            <p:ph type="title"/>
          </p:nvPr>
        </p:nvSpPr>
        <p:spPr>
          <a:xfrm>
            <a:off x="1489050" y="2173275"/>
            <a:ext cx="2238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841" name="Google Shape;841;p40"/>
          <p:cNvSpPr/>
          <p:nvPr/>
        </p:nvSpPr>
        <p:spPr>
          <a:xfrm>
            <a:off x="3097349" y="792110"/>
            <a:ext cx="271200" cy="27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txBox="1">
            <a:spLocks noGrp="1"/>
          </p:cNvSpPr>
          <p:nvPr>
            <p:ph type="title" idx="3"/>
          </p:nvPr>
        </p:nvSpPr>
        <p:spPr>
          <a:xfrm>
            <a:off x="1489050" y="3488650"/>
            <a:ext cx="2238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MODELLING</a:t>
            </a:r>
            <a:endParaRPr dirty="0"/>
          </a:p>
        </p:txBody>
      </p:sp>
      <p:sp>
        <p:nvSpPr>
          <p:cNvPr id="843" name="Google Shape;843;p40"/>
          <p:cNvSpPr txBox="1">
            <a:spLocks noGrp="1"/>
          </p:cNvSpPr>
          <p:nvPr>
            <p:ph type="title" idx="4"/>
          </p:nvPr>
        </p:nvSpPr>
        <p:spPr>
          <a:xfrm>
            <a:off x="713250" y="3488650"/>
            <a:ext cx="72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844" name="Google Shape;844;p40"/>
          <p:cNvSpPr txBox="1">
            <a:spLocks noGrp="1"/>
          </p:cNvSpPr>
          <p:nvPr>
            <p:ph type="subTitle" idx="5"/>
          </p:nvPr>
        </p:nvSpPr>
        <p:spPr>
          <a:xfrm>
            <a:off x="1489100" y="3968900"/>
            <a:ext cx="2238300" cy="5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 look at the techniques for segmentation</a:t>
            </a:r>
            <a:endParaRPr dirty="0"/>
          </a:p>
        </p:txBody>
      </p:sp>
      <p:sp>
        <p:nvSpPr>
          <p:cNvPr id="845" name="Google Shape;845;p40"/>
          <p:cNvSpPr txBox="1">
            <a:spLocks noGrp="1"/>
          </p:cNvSpPr>
          <p:nvPr>
            <p:ph type="title" idx="6"/>
          </p:nvPr>
        </p:nvSpPr>
        <p:spPr>
          <a:xfrm>
            <a:off x="4703200" y="2173275"/>
            <a:ext cx="2415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a:t>
            </a:r>
            <a:endParaRPr dirty="0"/>
          </a:p>
        </p:txBody>
      </p:sp>
      <p:sp>
        <p:nvSpPr>
          <p:cNvPr id="846" name="Google Shape;846;p40"/>
          <p:cNvSpPr txBox="1">
            <a:spLocks noGrp="1"/>
          </p:cNvSpPr>
          <p:nvPr>
            <p:ph type="title" idx="7"/>
          </p:nvPr>
        </p:nvSpPr>
        <p:spPr>
          <a:xfrm>
            <a:off x="3927400" y="2173275"/>
            <a:ext cx="72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847" name="Google Shape;847;p40"/>
          <p:cNvSpPr txBox="1">
            <a:spLocks noGrp="1"/>
          </p:cNvSpPr>
          <p:nvPr>
            <p:ph type="subTitle" idx="8"/>
          </p:nvPr>
        </p:nvSpPr>
        <p:spPr>
          <a:xfrm>
            <a:off x="4703249" y="2653525"/>
            <a:ext cx="2951651" cy="5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Brief overview of the dataset</a:t>
            </a:r>
            <a:endParaRPr dirty="0"/>
          </a:p>
        </p:txBody>
      </p:sp>
      <p:sp>
        <p:nvSpPr>
          <p:cNvPr id="848" name="Google Shape;848;p40"/>
          <p:cNvSpPr txBox="1">
            <a:spLocks noGrp="1"/>
          </p:cNvSpPr>
          <p:nvPr>
            <p:ph type="title" idx="9"/>
          </p:nvPr>
        </p:nvSpPr>
        <p:spPr>
          <a:xfrm>
            <a:off x="4703200" y="3488650"/>
            <a:ext cx="2415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849" name="Google Shape;849;p40"/>
          <p:cNvSpPr txBox="1">
            <a:spLocks noGrp="1"/>
          </p:cNvSpPr>
          <p:nvPr>
            <p:ph type="title" idx="13"/>
          </p:nvPr>
        </p:nvSpPr>
        <p:spPr>
          <a:xfrm>
            <a:off x="3927400" y="3488650"/>
            <a:ext cx="72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850" name="Google Shape;850;p40"/>
          <p:cNvSpPr txBox="1">
            <a:spLocks noGrp="1"/>
          </p:cNvSpPr>
          <p:nvPr>
            <p:ph type="subTitle" idx="14"/>
          </p:nvPr>
        </p:nvSpPr>
        <p:spPr>
          <a:xfrm>
            <a:off x="4703250" y="3968900"/>
            <a:ext cx="2238300" cy="5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are the limitations and future explorations?</a:t>
            </a:r>
            <a:endParaRPr b="1" dirty="0"/>
          </a:p>
        </p:txBody>
      </p:sp>
      <p:grpSp>
        <p:nvGrpSpPr>
          <p:cNvPr id="851" name="Google Shape;851;p40"/>
          <p:cNvGrpSpPr/>
          <p:nvPr/>
        </p:nvGrpSpPr>
        <p:grpSpPr>
          <a:xfrm rot="-5400000">
            <a:off x="6994048" y="1359424"/>
            <a:ext cx="455223" cy="448275"/>
            <a:chOff x="7375048" y="3414796"/>
            <a:chExt cx="455223" cy="448275"/>
          </a:xfrm>
        </p:grpSpPr>
        <p:sp>
          <p:nvSpPr>
            <p:cNvPr id="852" name="Google Shape;852;p40"/>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40"/>
            <p:cNvGrpSpPr/>
            <p:nvPr/>
          </p:nvGrpSpPr>
          <p:grpSpPr>
            <a:xfrm>
              <a:off x="7375048" y="3785071"/>
              <a:ext cx="455223" cy="78000"/>
              <a:chOff x="3891548" y="613600"/>
              <a:chExt cx="455223" cy="78000"/>
            </a:xfrm>
          </p:grpSpPr>
          <p:sp>
            <p:nvSpPr>
              <p:cNvPr id="854" name="Google Shape;854;p40"/>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0"/>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54"/>
          <p:cNvSpPr/>
          <p:nvPr/>
        </p:nvSpPr>
        <p:spPr>
          <a:xfrm rot="10800000" flipH="1">
            <a:off x="4721000" y="2571750"/>
            <a:ext cx="3768900" cy="3771900"/>
          </a:xfrm>
          <a:prstGeom prst="pie">
            <a:avLst>
              <a:gd name="adj1" fmla="val 5385337"/>
              <a:gd name="adj2" fmla="val 10797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3398350" y="4457700"/>
            <a:ext cx="4638900" cy="422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txBox="1">
            <a:spLocks noGrp="1"/>
          </p:cNvSpPr>
          <p:nvPr>
            <p:ph type="title"/>
          </p:nvPr>
        </p:nvSpPr>
        <p:spPr>
          <a:xfrm>
            <a:off x="699725" y="435900"/>
            <a:ext cx="77445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DEMON</a:t>
            </a:r>
            <a:r>
              <a:rPr lang="en" dirty="0">
                <a:solidFill>
                  <a:schemeClr val="dk2"/>
                </a:solidFill>
                <a:highlight>
                  <a:schemeClr val="dk1"/>
                </a:highlight>
              </a:rPr>
              <a:t>STRATION</a:t>
            </a:r>
            <a:endParaRPr dirty="0">
              <a:solidFill>
                <a:schemeClr val="dk2"/>
              </a:solidFill>
              <a:highlight>
                <a:schemeClr val="dk1"/>
              </a:highlight>
            </a:endParaRPr>
          </a:p>
        </p:txBody>
      </p:sp>
      <p:sp>
        <p:nvSpPr>
          <p:cNvPr id="1154" name="Google Shape;1154;p54"/>
          <p:cNvSpPr/>
          <p:nvPr/>
        </p:nvSpPr>
        <p:spPr>
          <a:xfrm>
            <a:off x="8127174" y="1513760"/>
            <a:ext cx="271200" cy="27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4552409" y="2403144"/>
            <a:ext cx="337200" cy="3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descr="A picture containing porcelain&#10;&#10;Description automatically generated">
            <a:extLst>
              <a:ext uri="{FF2B5EF4-FFF2-40B4-BE49-F238E27FC236}">
                <a16:creationId xmlns:a16="http://schemas.microsoft.com/office/drawing/2014/main" id="{A7F7B153-AB0D-22A8-BA7D-B0DA329802C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1889" t="50431" r="1"/>
          <a:stretch/>
        </p:blipFill>
        <p:spPr>
          <a:xfrm rot="10800000">
            <a:off x="407073" y="2306595"/>
            <a:ext cx="4229632" cy="2136952"/>
          </a:xfrm>
          <a:prstGeom prst="rect">
            <a:avLst/>
          </a:prstGeom>
        </p:spPr>
      </p:pic>
      <p:grpSp>
        <p:nvGrpSpPr>
          <p:cNvPr id="1147" name="Google Shape;1147;p54"/>
          <p:cNvGrpSpPr/>
          <p:nvPr/>
        </p:nvGrpSpPr>
        <p:grpSpPr>
          <a:xfrm>
            <a:off x="2835039" y="2557602"/>
            <a:ext cx="3771900" cy="3771900"/>
            <a:chOff x="273789" y="683315"/>
            <a:chExt cx="3771900" cy="3771900"/>
          </a:xfrm>
        </p:grpSpPr>
        <p:sp>
          <p:nvSpPr>
            <p:cNvPr id="1148" name="Google Shape;1148;p54"/>
            <p:cNvSpPr/>
            <p:nvPr/>
          </p:nvSpPr>
          <p:spPr>
            <a:xfrm>
              <a:off x="273789" y="683315"/>
              <a:ext cx="3771900" cy="3771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54"/>
            <p:cNvGrpSpPr/>
            <p:nvPr/>
          </p:nvGrpSpPr>
          <p:grpSpPr>
            <a:xfrm>
              <a:off x="913912" y="1329232"/>
              <a:ext cx="2491800" cy="2491800"/>
              <a:chOff x="913912" y="1288732"/>
              <a:chExt cx="2491800" cy="2491800"/>
            </a:xfrm>
          </p:grpSpPr>
          <p:sp>
            <p:nvSpPr>
              <p:cNvPr id="1150" name="Google Shape;1150;p54"/>
              <p:cNvSpPr/>
              <p:nvPr/>
            </p:nvSpPr>
            <p:spPr>
              <a:xfrm>
                <a:off x="913912" y="1288732"/>
                <a:ext cx="2491800" cy="2491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1526937" y="1901753"/>
                <a:ext cx="1266000" cy="1265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61"/>
          <p:cNvSpPr txBox="1">
            <a:spLocks noGrp="1"/>
          </p:cNvSpPr>
          <p:nvPr>
            <p:ph type="title"/>
          </p:nvPr>
        </p:nvSpPr>
        <p:spPr>
          <a:xfrm>
            <a:off x="1199985" y="435900"/>
            <a:ext cx="4744200" cy="93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1351" name="Google Shape;1351;p61"/>
          <p:cNvSpPr txBox="1">
            <a:spLocks noGrp="1"/>
          </p:cNvSpPr>
          <p:nvPr>
            <p:ph type="subTitle" idx="1"/>
          </p:nvPr>
        </p:nvSpPr>
        <p:spPr>
          <a:xfrm>
            <a:off x="2102400" y="1436175"/>
            <a:ext cx="2411100" cy="8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What are the limitations and future explorations?</a:t>
            </a:r>
          </a:p>
        </p:txBody>
      </p:sp>
      <p:grpSp>
        <p:nvGrpSpPr>
          <p:cNvPr id="1352" name="Google Shape;1352;p61"/>
          <p:cNvGrpSpPr/>
          <p:nvPr/>
        </p:nvGrpSpPr>
        <p:grpSpPr>
          <a:xfrm rot="10800000" flipH="1">
            <a:off x="7279219" y="2949796"/>
            <a:ext cx="455223" cy="448275"/>
            <a:chOff x="7375048" y="3414796"/>
            <a:chExt cx="455223" cy="448275"/>
          </a:xfrm>
        </p:grpSpPr>
        <p:sp>
          <p:nvSpPr>
            <p:cNvPr id="1353" name="Google Shape;1353;p61"/>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4" name="Google Shape;1354;p61"/>
            <p:cNvGrpSpPr/>
            <p:nvPr/>
          </p:nvGrpSpPr>
          <p:grpSpPr>
            <a:xfrm>
              <a:off x="7375048" y="3785071"/>
              <a:ext cx="455223" cy="78000"/>
              <a:chOff x="3891548" y="613600"/>
              <a:chExt cx="455223" cy="78000"/>
            </a:xfrm>
          </p:grpSpPr>
          <p:sp>
            <p:nvSpPr>
              <p:cNvPr id="1355" name="Google Shape;1355;p61"/>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1"/>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57" name="Google Shape;1357;p61"/>
          <p:cNvPicPr preferRelativeResize="0"/>
          <p:nvPr/>
        </p:nvPicPr>
        <p:blipFill rotWithShape="1">
          <a:blip r:embed="rId3">
            <a:alphaModFix/>
          </a:blip>
          <a:srcRect t="13867" r="13867"/>
          <a:stretch/>
        </p:blipFill>
        <p:spPr>
          <a:xfrm rot="8100000">
            <a:off x="2838942" y="2557693"/>
            <a:ext cx="3771708" cy="3771708"/>
          </a:xfrm>
          <a:prstGeom prst="chord">
            <a:avLst>
              <a:gd name="adj1" fmla="val 2675382"/>
              <a:gd name="adj2" fmla="val 13522363"/>
            </a:avLst>
          </a:prstGeom>
          <a:noFill/>
          <a:ln>
            <a:noFill/>
          </a:ln>
        </p:spPr>
      </p:pic>
      <p:sp>
        <p:nvSpPr>
          <p:cNvPr id="1358" name="Google Shape;1358;p61"/>
          <p:cNvSpPr/>
          <p:nvPr/>
        </p:nvSpPr>
        <p:spPr>
          <a:xfrm rot="5400000" flipH="1">
            <a:off x="-1874710" y="2441875"/>
            <a:ext cx="4020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1"/>
          <p:cNvSpPr/>
          <p:nvPr/>
        </p:nvSpPr>
        <p:spPr>
          <a:xfrm>
            <a:off x="1670475" y="4457700"/>
            <a:ext cx="5020500" cy="422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1"/>
          <p:cNvSpPr/>
          <p:nvPr/>
        </p:nvSpPr>
        <p:spPr>
          <a:xfrm rot="5400000">
            <a:off x="1961893" y="4274957"/>
            <a:ext cx="337200" cy="3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1"/>
          <p:cNvSpPr/>
          <p:nvPr/>
        </p:nvSpPr>
        <p:spPr>
          <a:xfrm>
            <a:off x="1670477" y="1288037"/>
            <a:ext cx="271200" cy="27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61"/>
          <p:cNvGrpSpPr/>
          <p:nvPr/>
        </p:nvGrpSpPr>
        <p:grpSpPr>
          <a:xfrm>
            <a:off x="8350352" y="2900885"/>
            <a:ext cx="187491" cy="187491"/>
            <a:chOff x="7431660" y="4295870"/>
            <a:chExt cx="320553" cy="320553"/>
          </a:xfrm>
        </p:grpSpPr>
        <p:sp>
          <p:nvSpPr>
            <p:cNvPr id="1368" name="Google Shape;1368;p61"/>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1"/>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 name="Google Shape;1370;p61"/>
          <p:cNvSpPr txBox="1">
            <a:spLocks noGrp="1"/>
          </p:cNvSpPr>
          <p:nvPr>
            <p:ph type="title" idx="2"/>
          </p:nvPr>
        </p:nvSpPr>
        <p:spPr>
          <a:xfrm>
            <a:off x="5880138" y="431275"/>
            <a:ext cx="1854300" cy="195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grpSp>
        <p:nvGrpSpPr>
          <p:cNvPr id="1371" name="Google Shape;1371;p61"/>
          <p:cNvGrpSpPr/>
          <p:nvPr/>
        </p:nvGrpSpPr>
        <p:grpSpPr>
          <a:xfrm rot="10800000">
            <a:off x="1135069" y="2949796"/>
            <a:ext cx="455223" cy="448275"/>
            <a:chOff x="7375048" y="3414796"/>
            <a:chExt cx="455223" cy="448275"/>
          </a:xfrm>
        </p:grpSpPr>
        <p:sp>
          <p:nvSpPr>
            <p:cNvPr id="1372" name="Google Shape;1372;p61"/>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61"/>
            <p:cNvGrpSpPr/>
            <p:nvPr/>
          </p:nvGrpSpPr>
          <p:grpSpPr>
            <a:xfrm>
              <a:off x="7375048" y="3785071"/>
              <a:ext cx="455223" cy="78000"/>
              <a:chOff x="3891548" y="613600"/>
              <a:chExt cx="455223" cy="78000"/>
            </a:xfrm>
          </p:grpSpPr>
          <p:sp>
            <p:nvSpPr>
              <p:cNvPr id="1374" name="Google Shape;1374;p61"/>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1"/>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6" name="Google Shape;1376;p61"/>
          <p:cNvGrpSpPr/>
          <p:nvPr/>
        </p:nvGrpSpPr>
        <p:grpSpPr>
          <a:xfrm>
            <a:off x="605977" y="519860"/>
            <a:ext cx="187491" cy="187491"/>
            <a:chOff x="7431660" y="4295870"/>
            <a:chExt cx="320553" cy="320553"/>
          </a:xfrm>
        </p:grpSpPr>
        <p:sp>
          <p:nvSpPr>
            <p:cNvPr id="1377" name="Google Shape;1377;p61"/>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1"/>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descr="A picture containing porcelain&#10;&#10;Description automatically generated">
            <a:extLst>
              <a:ext uri="{FF2B5EF4-FFF2-40B4-BE49-F238E27FC236}">
                <a16:creationId xmlns:a16="http://schemas.microsoft.com/office/drawing/2014/main" id="{18F2802F-C477-ED0C-7890-F53B7FDA9F7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33000"/>
                    </a14:imgEffect>
                  </a14:imgLayer>
                </a14:imgProps>
              </a:ext>
            </a:extLst>
          </a:blip>
          <a:srcRect l="1889" t="50431" r="1"/>
          <a:stretch/>
        </p:blipFill>
        <p:spPr>
          <a:xfrm rot="10800000">
            <a:off x="3217339" y="2948784"/>
            <a:ext cx="2986571" cy="1508916"/>
          </a:xfrm>
          <a:prstGeom prst="rect">
            <a:avLst/>
          </a:prstGeom>
        </p:spPr>
      </p:pic>
      <p:grpSp>
        <p:nvGrpSpPr>
          <p:cNvPr id="1359" name="Google Shape;1359;p61"/>
          <p:cNvGrpSpPr/>
          <p:nvPr/>
        </p:nvGrpSpPr>
        <p:grpSpPr>
          <a:xfrm rot="5400000">
            <a:off x="1771801" y="3381200"/>
            <a:ext cx="2124711" cy="2124711"/>
            <a:chOff x="273789" y="683315"/>
            <a:chExt cx="3771900" cy="3771900"/>
          </a:xfrm>
        </p:grpSpPr>
        <p:sp>
          <p:nvSpPr>
            <p:cNvPr id="1360" name="Google Shape;1360;p61"/>
            <p:cNvSpPr/>
            <p:nvPr/>
          </p:nvSpPr>
          <p:spPr>
            <a:xfrm>
              <a:off x="273789" y="683315"/>
              <a:ext cx="3771900" cy="3771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61"/>
            <p:cNvGrpSpPr/>
            <p:nvPr/>
          </p:nvGrpSpPr>
          <p:grpSpPr>
            <a:xfrm>
              <a:off x="913912" y="1329232"/>
              <a:ext cx="2491800" cy="2491800"/>
              <a:chOff x="913912" y="1288732"/>
              <a:chExt cx="2491800" cy="2491800"/>
            </a:xfrm>
          </p:grpSpPr>
          <p:sp>
            <p:nvSpPr>
              <p:cNvPr id="1362" name="Google Shape;1362;p61"/>
              <p:cNvSpPr/>
              <p:nvPr/>
            </p:nvSpPr>
            <p:spPr>
              <a:xfrm>
                <a:off x="913912" y="1288732"/>
                <a:ext cx="2491800" cy="2491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1"/>
              <p:cNvSpPr/>
              <p:nvPr/>
            </p:nvSpPr>
            <p:spPr>
              <a:xfrm>
                <a:off x="1526937" y="1901753"/>
                <a:ext cx="1266000" cy="1265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00767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33" name="Google Shape;827;p39">
            <a:extLst>
              <a:ext uri="{FF2B5EF4-FFF2-40B4-BE49-F238E27FC236}">
                <a16:creationId xmlns:a16="http://schemas.microsoft.com/office/drawing/2014/main" id="{2C00E677-BDBC-A4EB-76EB-E22802935858}"/>
              </a:ext>
            </a:extLst>
          </p:cNvPr>
          <p:cNvSpPr txBox="1">
            <a:spLocks/>
          </p:cNvSpPr>
          <p:nvPr/>
        </p:nvSpPr>
        <p:spPr>
          <a:xfrm>
            <a:off x="9461377" y="3787988"/>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34226 Training Images</a:t>
            </a:r>
          </a:p>
          <a:p>
            <a:pPr marL="0" indent="0"/>
            <a:r>
              <a:rPr lang="en-SG" b="1" dirty="0"/>
              <a:t>2013 Validation Images</a:t>
            </a:r>
          </a:p>
          <a:p>
            <a:pPr marL="0" indent="0"/>
            <a:r>
              <a:rPr lang="en-SG" b="1" dirty="0"/>
              <a:t>1007 Test Images </a:t>
            </a:r>
          </a:p>
        </p:txBody>
      </p:sp>
      <p:sp>
        <p:nvSpPr>
          <p:cNvPr id="17" name="Google Shape;998;p47">
            <a:extLst>
              <a:ext uri="{FF2B5EF4-FFF2-40B4-BE49-F238E27FC236}">
                <a16:creationId xmlns:a16="http://schemas.microsoft.com/office/drawing/2014/main" id="{23077C42-925E-86AA-57D0-9D745C17C997}"/>
              </a:ext>
            </a:extLst>
          </p:cNvPr>
          <p:cNvSpPr txBox="1">
            <a:spLocks/>
          </p:cNvSpPr>
          <p:nvPr/>
        </p:nvSpPr>
        <p:spPr>
          <a:xfrm>
            <a:off x="670019" y="-142772"/>
            <a:ext cx="5306900" cy="88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IBM Plex Sans"/>
              <a:buNone/>
              <a:defRPr sz="2300" b="1" i="0" u="none" strike="noStrike" cap="none">
                <a:solidFill>
                  <a:schemeClr val="dk2"/>
                </a:solidFill>
                <a:highlight>
                  <a:schemeClr val="dk1"/>
                </a:highlight>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9pPr>
          </a:lstStyle>
          <a:p>
            <a:r>
              <a:rPr lang="en-SG" dirty="0"/>
              <a:t>Limitations</a:t>
            </a:r>
            <a:endParaRPr lang="en-SG" i="1" dirty="0"/>
          </a:p>
        </p:txBody>
      </p:sp>
      <p:sp>
        <p:nvSpPr>
          <p:cNvPr id="9" name="Google Shape;1929;p74">
            <a:extLst>
              <a:ext uri="{FF2B5EF4-FFF2-40B4-BE49-F238E27FC236}">
                <a16:creationId xmlns:a16="http://schemas.microsoft.com/office/drawing/2014/main" id="{F53835BA-DB2B-C2A6-72C1-1A86AA036577}"/>
              </a:ext>
            </a:extLst>
          </p:cNvPr>
          <p:cNvSpPr txBox="1">
            <a:spLocks/>
          </p:cNvSpPr>
          <p:nvPr/>
        </p:nvSpPr>
        <p:spPr>
          <a:xfrm>
            <a:off x="699725" y="873435"/>
            <a:ext cx="6384816" cy="1111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rchivo"/>
              <a:buChar char="●"/>
              <a:defRPr sz="1800" b="0" i="0" u="none" strike="noStrike" cap="none">
                <a:solidFill>
                  <a:schemeClr val="dk1"/>
                </a:solidFill>
                <a:latin typeface="Archivo"/>
                <a:ea typeface="Archivo"/>
                <a:cs typeface="Archivo"/>
                <a:sym typeface="Archivo"/>
              </a:defRPr>
            </a:lvl1pPr>
            <a:lvl2pPr marL="914400" marR="0" lvl="1"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0" indent="0">
              <a:lnSpc>
                <a:spcPct val="100000"/>
              </a:lnSpc>
              <a:buClr>
                <a:srgbClr val="000000"/>
              </a:buClr>
              <a:buFont typeface="Arial"/>
              <a:buNone/>
            </a:pPr>
            <a:r>
              <a:rPr lang="en-SG" sz="1600" b="1" dirty="0">
                <a:solidFill>
                  <a:schemeClr val="dk2"/>
                </a:solidFill>
                <a:highlight>
                  <a:schemeClr val="lt1"/>
                </a:highlight>
                <a:latin typeface="IBM Plex Sans"/>
                <a:sym typeface="IBM Plex Sans"/>
              </a:rPr>
              <a:t>Prediction:</a:t>
            </a:r>
          </a:p>
          <a:p>
            <a:pPr marR="50800" indent="-304800">
              <a:lnSpc>
                <a:spcPct val="100000"/>
              </a:lnSpc>
              <a:spcBef>
                <a:spcPts val="1000"/>
              </a:spcBef>
              <a:buSzPts val="1200"/>
            </a:pPr>
            <a:r>
              <a:rPr lang="en-SG" sz="1200" dirty="0">
                <a:solidFill>
                  <a:schemeClr val="hlink"/>
                </a:solidFill>
                <a:uFill>
                  <a:noFill/>
                </a:uFill>
              </a:rPr>
              <a:t>Does not handle overlapped objects well, i.e. tree over road</a:t>
            </a:r>
          </a:p>
          <a:p>
            <a:pPr marR="50800" indent="-304800">
              <a:lnSpc>
                <a:spcPct val="100000"/>
              </a:lnSpc>
              <a:spcBef>
                <a:spcPts val="1000"/>
              </a:spcBef>
              <a:buSzPts val="1200"/>
            </a:pPr>
            <a:r>
              <a:rPr lang="en-SG" sz="1200" dirty="0">
                <a:solidFill>
                  <a:schemeClr val="hlink"/>
                </a:solidFill>
                <a:uFill>
                  <a:noFill/>
                </a:uFill>
              </a:rPr>
              <a:t>Does not pick up areas where separation between objects are not as apparent</a:t>
            </a:r>
          </a:p>
        </p:txBody>
      </p:sp>
      <p:sp>
        <p:nvSpPr>
          <p:cNvPr id="11" name="Google Shape;1929;p74">
            <a:extLst>
              <a:ext uri="{FF2B5EF4-FFF2-40B4-BE49-F238E27FC236}">
                <a16:creationId xmlns:a16="http://schemas.microsoft.com/office/drawing/2014/main" id="{AF3B280D-3B26-0F58-0BBB-7BA89C0D0D43}"/>
              </a:ext>
            </a:extLst>
          </p:cNvPr>
          <p:cNvSpPr txBox="1">
            <a:spLocks/>
          </p:cNvSpPr>
          <p:nvPr/>
        </p:nvSpPr>
        <p:spPr>
          <a:xfrm>
            <a:off x="699725" y="2249154"/>
            <a:ext cx="6384816" cy="19191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rchivo"/>
              <a:buChar char="●"/>
              <a:defRPr sz="1800" b="0" i="0" u="none" strike="noStrike" cap="none">
                <a:solidFill>
                  <a:schemeClr val="dk1"/>
                </a:solidFill>
                <a:latin typeface="Archivo"/>
                <a:ea typeface="Archivo"/>
                <a:cs typeface="Archivo"/>
                <a:sym typeface="Archivo"/>
              </a:defRPr>
            </a:lvl1pPr>
            <a:lvl2pPr marL="914400" marR="0" lvl="1"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0" indent="0">
              <a:lnSpc>
                <a:spcPct val="100000"/>
              </a:lnSpc>
              <a:buClr>
                <a:srgbClr val="000000"/>
              </a:buClr>
              <a:buFont typeface="Arial"/>
              <a:buNone/>
            </a:pPr>
            <a:r>
              <a:rPr lang="en-SG" sz="1600" b="1" dirty="0">
                <a:solidFill>
                  <a:schemeClr val="dk2"/>
                </a:solidFill>
                <a:highlight>
                  <a:schemeClr val="lt1"/>
                </a:highlight>
                <a:latin typeface="IBM Plex Sans"/>
                <a:sym typeface="IBM Plex Sans"/>
              </a:rPr>
              <a:t>Dataset:</a:t>
            </a:r>
          </a:p>
          <a:p>
            <a:pPr marR="50800" indent="-304800">
              <a:lnSpc>
                <a:spcPct val="100000"/>
              </a:lnSpc>
              <a:spcBef>
                <a:spcPts val="1000"/>
              </a:spcBef>
              <a:buSzPts val="1200"/>
            </a:pPr>
            <a:r>
              <a:rPr lang="en-SG" sz="1200" dirty="0">
                <a:solidFill>
                  <a:schemeClr val="hlink"/>
                </a:solidFill>
                <a:uFill>
                  <a:noFill/>
                </a:uFill>
              </a:rPr>
              <a:t>Unlabelled class consists of grassland, concrete paving, shadow, etc.</a:t>
            </a:r>
          </a:p>
          <a:p>
            <a:pPr marR="50800" indent="-304800">
              <a:lnSpc>
                <a:spcPct val="100000"/>
              </a:lnSpc>
              <a:spcBef>
                <a:spcPts val="1000"/>
              </a:spcBef>
              <a:buSzPts val="1200"/>
            </a:pPr>
            <a:r>
              <a:rPr lang="en-SG" sz="1200" dirty="0">
                <a:solidFill>
                  <a:schemeClr val="hlink"/>
                </a:solidFill>
                <a:uFill>
                  <a:noFill/>
                </a:uFill>
              </a:rPr>
              <a:t>Some ground truth labelling are inaccurate</a:t>
            </a:r>
          </a:p>
          <a:p>
            <a:pPr marR="50800" indent="-304800">
              <a:lnSpc>
                <a:spcPct val="100000"/>
              </a:lnSpc>
              <a:spcBef>
                <a:spcPts val="1000"/>
              </a:spcBef>
              <a:buSzPts val="1200"/>
            </a:pPr>
            <a:r>
              <a:rPr lang="en-SG" sz="1200" dirty="0">
                <a:solidFill>
                  <a:schemeClr val="hlink"/>
                </a:solidFill>
                <a:uFill>
                  <a:noFill/>
                </a:uFill>
              </a:rPr>
              <a:t>Only consists of some areas in Poland</a:t>
            </a:r>
          </a:p>
          <a:p>
            <a:pPr marR="50800" indent="-304800">
              <a:lnSpc>
                <a:spcPct val="100000"/>
              </a:lnSpc>
              <a:spcBef>
                <a:spcPts val="1000"/>
              </a:spcBef>
              <a:buSzPts val="1200"/>
            </a:pPr>
            <a:r>
              <a:rPr lang="en-SG" sz="1200" dirty="0">
                <a:solidFill>
                  <a:schemeClr val="hlink"/>
                </a:solidFill>
                <a:uFill>
                  <a:noFill/>
                </a:uFill>
              </a:rPr>
              <a:t>Mostly forested and rural areas</a:t>
            </a:r>
          </a:p>
        </p:txBody>
      </p:sp>
    </p:spTree>
    <p:extLst>
      <p:ext uri="{BB962C8B-B14F-4D97-AF65-F5344CB8AC3E}">
        <p14:creationId xmlns:p14="http://schemas.microsoft.com/office/powerpoint/2010/main" val="101034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33" name="Google Shape;827;p39">
            <a:extLst>
              <a:ext uri="{FF2B5EF4-FFF2-40B4-BE49-F238E27FC236}">
                <a16:creationId xmlns:a16="http://schemas.microsoft.com/office/drawing/2014/main" id="{2C00E677-BDBC-A4EB-76EB-E22802935858}"/>
              </a:ext>
            </a:extLst>
          </p:cNvPr>
          <p:cNvSpPr txBox="1">
            <a:spLocks/>
          </p:cNvSpPr>
          <p:nvPr/>
        </p:nvSpPr>
        <p:spPr>
          <a:xfrm>
            <a:off x="9461377" y="3787988"/>
            <a:ext cx="2372137" cy="95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SG" b="1" dirty="0"/>
              <a:t>34226 Training Images</a:t>
            </a:r>
          </a:p>
          <a:p>
            <a:pPr marL="0" indent="0"/>
            <a:r>
              <a:rPr lang="en-SG" b="1" dirty="0"/>
              <a:t>2013 Validation Images</a:t>
            </a:r>
          </a:p>
          <a:p>
            <a:pPr marL="0" indent="0"/>
            <a:r>
              <a:rPr lang="en-SG" b="1" dirty="0"/>
              <a:t>1007 Test Images </a:t>
            </a:r>
          </a:p>
        </p:txBody>
      </p:sp>
      <p:sp>
        <p:nvSpPr>
          <p:cNvPr id="17" name="Google Shape;998;p47">
            <a:extLst>
              <a:ext uri="{FF2B5EF4-FFF2-40B4-BE49-F238E27FC236}">
                <a16:creationId xmlns:a16="http://schemas.microsoft.com/office/drawing/2014/main" id="{23077C42-925E-86AA-57D0-9D745C17C997}"/>
              </a:ext>
            </a:extLst>
          </p:cNvPr>
          <p:cNvSpPr txBox="1">
            <a:spLocks/>
          </p:cNvSpPr>
          <p:nvPr/>
        </p:nvSpPr>
        <p:spPr>
          <a:xfrm>
            <a:off x="670019" y="-142772"/>
            <a:ext cx="5306900" cy="88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IBM Plex Sans"/>
              <a:buNone/>
              <a:defRPr sz="2300" b="1" i="0" u="none" strike="noStrike" cap="none">
                <a:solidFill>
                  <a:schemeClr val="dk2"/>
                </a:solidFill>
                <a:highlight>
                  <a:schemeClr val="dk1"/>
                </a:highlight>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9pPr>
          </a:lstStyle>
          <a:p>
            <a:r>
              <a:rPr lang="en-SG" dirty="0"/>
              <a:t>Future Explorations</a:t>
            </a:r>
            <a:endParaRPr lang="en-SG" i="1" dirty="0"/>
          </a:p>
        </p:txBody>
      </p:sp>
      <p:sp>
        <p:nvSpPr>
          <p:cNvPr id="11" name="Google Shape;1929;p74">
            <a:extLst>
              <a:ext uri="{FF2B5EF4-FFF2-40B4-BE49-F238E27FC236}">
                <a16:creationId xmlns:a16="http://schemas.microsoft.com/office/drawing/2014/main" id="{AF3B280D-3B26-0F58-0BBB-7BA89C0D0D43}"/>
              </a:ext>
            </a:extLst>
          </p:cNvPr>
          <p:cNvSpPr txBox="1">
            <a:spLocks/>
          </p:cNvSpPr>
          <p:nvPr/>
        </p:nvSpPr>
        <p:spPr>
          <a:xfrm>
            <a:off x="699725" y="1029954"/>
            <a:ext cx="6384816" cy="19191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rchivo"/>
              <a:buChar char="●"/>
              <a:defRPr sz="1800" b="0" i="0" u="none" strike="noStrike" cap="none">
                <a:solidFill>
                  <a:schemeClr val="dk1"/>
                </a:solidFill>
                <a:latin typeface="Archivo"/>
                <a:ea typeface="Archivo"/>
                <a:cs typeface="Archivo"/>
                <a:sym typeface="Archivo"/>
              </a:defRPr>
            </a:lvl1pPr>
            <a:lvl2pPr marL="914400" marR="0" lvl="1"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R="50800" indent="-304800">
              <a:lnSpc>
                <a:spcPct val="100000"/>
              </a:lnSpc>
              <a:spcBef>
                <a:spcPts val="1000"/>
              </a:spcBef>
              <a:buSzPts val="1200"/>
            </a:pPr>
            <a:r>
              <a:rPr lang="en-SG" sz="1200" dirty="0">
                <a:solidFill>
                  <a:schemeClr val="hlink"/>
                </a:solidFill>
                <a:uFill>
                  <a:noFill/>
                </a:uFill>
              </a:rPr>
              <a:t>Explore other architectures and pretrained models</a:t>
            </a:r>
          </a:p>
          <a:p>
            <a:pPr marR="50800" indent="-304800">
              <a:lnSpc>
                <a:spcPct val="100000"/>
              </a:lnSpc>
              <a:spcBef>
                <a:spcPts val="1000"/>
              </a:spcBef>
              <a:buSzPts val="1200"/>
            </a:pPr>
            <a:r>
              <a:rPr lang="en-SG" sz="1200" dirty="0">
                <a:solidFill>
                  <a:schemeClr val="hlink"/>
                </a:solidFill>
                <a:uFill>
                  <a:noFill/>
                </a:uFill>
              </a:rPr>
              <a:t>Increase variety of datasets to include a fair representation of urban, rural, and different types of natural landcovers </a:t>
            </a:r>
          </a:p>
          <a:p>
            <a:pPr marR="50800" indent="-304800">
              <a:lnSpc>
                <a:spcPct val="100000"/>
              </a:lnSpc>
              <a:spcBef>
                <a:spcPts val="1000"/>
              </a:spcBef>
              <a:buSzPts val="1200"/>
            </a:pPr>
            <a:r>
              <a:rPr lang="en-SG" sz="1200" dirty="0">
                <a:solidFill>
                  <a:schemeClr val="hlink"/>
                </a:solidFill>
                <a:uFill>
                  <a:noFill/>
                </a:uFill>
              </a:rPr>
              <a:t>Better labelled training sets</a:t>
            </a:r>
          </a:p>
        </p:txBody>
      </p:sp>
    </p:spTree>
    <p:extLst>
      <p:ext uri="{BB962C8B-B14F-4D97-AF65-F5344CB8AC3E}">
        <p14:creationId xmlns:p14="http://schemas.microsoft.com/office/powerpoint/2010/main" val="277475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pic>
        <p:nvPicPr>
          <p:cNvPr id="33" name="Picture 32" descr="A picture containing porcelain&#10;&#10;Description automatically generated">
            <a:extLst>
              <a:ext uri="{FF2B5EF4-FFF2-40B4-BE49-F238E27FC236}">
                <a16:creationId xmlns:a16="http://schemas.microsoft.com/office/drawing/2014/main" id="{DC6133B5-E381-D00F-1CEC-F8F42E4C62E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1889" t="50431" r="1"/>
          <a:stretch/>
        </p:blipFill>
        <p:spPr>
          <a:xfrm rot="10800000">
            <a:off x="218878" y="403410"/>
            <a:ext cx="4233468" cy="2138890"/>
          </a:xfrm>
          <a:prstGeom prst="rect">
            <a:avLst/>
          </a:prstGeom>
        </p:spPr>
      </p:pic>
      <p:sp>
        <p:nvSpPr>
          <p:cNvPr id="1590" name="Google Shape;1590;p71"/>
          <p:cNvSpPr/>
          <p:nvPr/>
        </p:nvSpPr>
        <p:spPr>
          <a:xfrm rot="10800000">
            <a:off x="491302" y="2571750"/>
            <a:ext cx="3768900" cy="3771900"/>
          </a:xfrm>
          <a:prstGeom prst="pie">
            <a:avLst>
              <a:gd name="adj1" fmla="val 0"/>
              <a:gd name="adj2" fmla="val 10797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txBox="1"/>
          <p:nvPr/>
        </p:nvSpPr>
        <p:spPr>
          <a:xfrm>
            <a:off x="4572000" y="4300200"/>
            <a:ext cx="3090300" cy="357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Clr>
                <a:schemeClr val="dk1"/>
              </a:buClr>
              <a:buSzPts val="1100"/>
              <a:buFont typeface="Arial"/>
              <a:buNone/>
            </a:pPr>
            <a:r>
              <a:rPr lang="en" sz="1200" dirty="0">
                <a:solidFill>
                  <a:schemeClr val="dk1"/>
                </a:solidFill>
                <a:latin typeface="Archivo"/>
                <a:ea typeface="Archivo"/>
                <a:cs typeface="Archivo"/>
                <a:sym typeface="Archivo"/>
              </a:rPr>
              <a:t>Please keep this slide for attribution</a:t>
            </a:r>
            <a:endParaRPr sz="1200" dirty="0">
              <a:solidFill>
                <a:schemeClr val="dk1"/>
              </a:solidFill>
              <a:latin typeface="Archivo"/>
              <a:ea typeface="Archivo"/>
              <a:cs typeface="Archivo"/>
              <a:sym typeface="Archivo"/>
            </a:endParaRPr>
          </a:p>
        </p:txBody>
      </p:sp>
      <p:sp>
        <p:nvSpPr>
          <p:cNvPr id="1600" name="Google Shape;1600;p71"/>
          <p:cNvSpPr txBox="1">
            <a:spLocks noGrp="1"/>
          </p:cNvSpPr>
          <p:nvPr>
            <p:ph type="title"/>
          </p:nvPr>
        </p:nvSpPr>
        <p:spPr>
          <a:xfrm>
            <a:off x="4572000" y="1472855"/>
            <a:ext cx="4124700" cy="134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grpSp>
        <p:nvGrpSpPr>
          <p:cNvPr id="1602" name="Google Shape;1602;p71"/>
          <p:cNvGrpSpPr/>
          <p:nvPr/>
        </p:nvGrpSpPr>
        <p:grpSpPr>
          <a:xfrm>
            <a:off x="1313401" y="1505300"/>
            <a:ext cx="2124711" cy="2124711"/>
            <a:chOff x="273789" y="683315"/>
            <a:chExt cx="3771900" cy="3771900"/>
          </a:xfrm>
        </p:grpSpPr>
        <p:sp>
          <p:nvSpPr>
            <p:cNvPr id="1603" name="Google Shape;1603;p71"/>
            <p:cNvSpPr/>
            <p:nvPr/>
          </p:nvSpPr>
          <p:spPr>
            <a:xfrm>
              <a:off x="273789" y="683315"/>
              <a:ext cx="3771900" cy="3771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4" name="Google Shape;1604;p71"/>
            <p:cNvGrpSpPr/>
            <p:nvPr/>
          </p:nvGrpSpPr>
          <p:grpSpPr>
            <a:xfrm>
              <a:off x="913912" y="1329232"/>
              <a:ext cx="2491800" cy="2491800"/>
              <a:chOff x="913912" y="1288732"/>
              <a:chExt cx="2491800" cy="2491800"/>
            </a:xfrm>
          </p:grpSpPr>
          <p:sp>
            <p:nvSpPr>
              <p:cNvPr id="1605" name="Google Shape;1605;p71"/>
              <p:cNvSpPr/>
              <p:nvPr/>
            </p:nvSpPr>
            <p:spPr>
              <a:xfrm>
                <a:off x="913912" y="1288732"/>
                <a:ext cx="2491800" cy="2491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1526937" y="1901753"/>
                <a:ext cx="1266000" cy="1265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3" name="Google Shape;1613;p71"/>
          <p:cNvSpPr/>
          <p:nvPr/>
        </p:nvSpPr>
        <p:spPr>
          <a:xfrm>
            <a:off x="2281990" y="3546429"/>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1"/>
          <p:cNvSpPr/>
          <p:nvPr/>
        </p:nvSpPr>
        <p:spPr>
          <a:xfrm>
            <a:off x="2207159" y="2734819"/>
            <a:ext cx="337200" cy="3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1"/>
          <p:cNvSpPr/>
          <p:nvPr/>
        </p:nvSpPr>
        <p:spPr>
          <a:xfrm>
            <a:off x="8417723" y="1561185"/>
            <a:ext cx="271200" cy="27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551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1"/>
          <p:cNvSpPr/>
          <p:nvPr/>
        </p:nvSpPr>
        <p:spPr>
          <a:xfrm>
            <a:off x="491302" y="681800"/>
            <a:ext cx="3768900" cy="3771900"/>
          </a:xfrm>
          <a:prstGeom prst="pie">
            <a:avLst>
              <a:gd name="adj1" fmla="val 0"/>
              <a:gd name="adj2" fmla="val 10797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txBox="1">
            <a:spLocks noGrp="1"/>
          </p:cNvSpPr>
          <p:nvPr>
            <p:ph type="title"/>
          </p:nvPr>
        </p:nvSpPr>
        <p:spPr>
          <a:xfrm>
            <a:off x="4571975" y="653525"/>
            <a:ext cx="2525700" cy="20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862" name="Google Shape;862;p41"/>
          <p:cNvPicPr preferRelativeResize="0"/>
          <p:nvPr/>
        </p:nvPicPr>
        <p:blipFill rotWithShape="1">
          <a:blip r:embed="rId3">
            <a:alphaModFix/>
          </a:blip>
          <a:srcRect l="231" t="14159" r="14159" b="231"/>
          <a:stretch/>
        </p:blipFill>
        <p:spPr>
          <a:xfrm rot="-2700000">
            <a:off x="489902" y="-1202442"/>
            <a:ext cx="3771708" cy="3771708"/>
          </a:xfrm>
          <a:prstGeom prst="chord">
            <a:avLst>
              <a:gd name="adj1" fmla="val 2675382"/>
              <a:gd name="adj2" fmla="val 13522363"/>
            </a:avLst>
          </a:prstGeom>
          <a:noFill/>
          <a:ln>
            <a:noFill/>
          </a:ln>
        </p:spPr>
      </p:pic>
      <p:sp>
        <p:nvSpPr>
          <p:cNvPr id="868" name="Google Shape;868;p41"/>
          <p:cNvSpPr/>
          <p:nvPr/>
        </p:nvSpPr>
        <p:spPr>
          <a:xfrm>
            <a:off x="1216765" y="2555929"/>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2207159" y="3102719"/>
            <a:ext cx="337200" cy="3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txBox="1">
            <a:spLocks noGrp="1"/>
          </p:cNvSpPr>
          <p:nvPr>
            <p:ph type="ctrTitle" idx="2"/>
          </p:nvPr>
        </p:nvSpPr>
        <p:spPr>
          <a:xfrm>
            <a:off x="4571975" y="2555925"/>
            <a:ext cx="4082400" cy="10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871" name="Google Shape;871;p41"/>
          <p:cNvSpPr txBox="1">
            <a:spLocks noGrp="1"/>
          </p:cNvSpPr>
          <p:nvPr>
            <p:ph type="subTitle" idx="1"/>
          </p:nvPr>
        </p:nvSpPr>
        <p:spPr>
          <a:xfrm>
            <a:off x="4572000" y="3875000"/>
            <a:ext cx="3164440" cy="6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What is Image Segmentation? What is the use case?</a:t>
            </a:r>
          </a:p>
        </p:txBody>
      </p:sp>
      <p:sp>
        <p:nvSpPr>
          <p:cNvPr id="872" name="Google Shape;872;p41"/>
          <p:cNvSpPr/>
          <p:nvPr/>
        </p:nvSpPr>
        <p:spPr>
          <a:xfrm>
            <a:off x="6648959" y="435898"/>
            <a:ext cx="271200" cy="27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descr="A picture containing porcelain&#10;&#10;Description automatically generated">
            <a:extLst>
              <a:ext uri="{FF2B5EF4-FFF2-40B4-BE49-F238E27FC236}">
                <a16:creationId xmlns:a16="http://schemas.microsoft.com/office/drawing/2014/main" id="{A9BB9360-5363-E631-8764-DD4431BE3CC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33000"/>
                    </a14:imgEffect>
                  </a14:imgLayer>
                </a14:imgProps>
              </a:ext>
            </a:extLst>
          </a:blip>
          <a:srcRect l="1889" t="50431" r="1"/>
          <a:stretch/>
        </p:blipFill>
        <p:spPr>
          <a:xfrm>
            <a:off x="703399" y="681610"/>
            <a:ext cx="3214551" cy="1624099"/>
          </a:xfrm>
          <a:prstGeom prst="rect">
            <a:avLst/>
          </a:prstGeom>
        </p:spPr>
      </p:pic>
      <p:grpSp>
        <p:nvGrpSpPr>
          <p:cNvPr id="863" name="Google Shape;863;p41"/>
          <p:cNvGrpSpPr/>
          <p:nvPr/>
        </p:nvGrpSpPr>
        <p:grpSpPr>
          <a:xfrm>
            <a:off x="1313401" y="1505300"/>
            <a:ext cx="2124711" cy="2124711"/>
            <a:chOff x="273789" y="683315"/>
            <a:chExt cx="3771900" cy="3771900"/>
          </a:xfrm>
        </p:grpSpPr>
        <p:sp>
          <p:nvSpPr>
            <p:cNvPr id="864" name="Google Shape;864;p41"/>
            <p:cNvSpPr/>
            <p:nvPr/>
          </p:nvSpPr>
          <p:spPr>
            <a:xfrm>
              <a:off x="273789" y="683315"/>
              <a:ext cx="3771900" cy="3771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41"/>
            <p:cNvGrpSpPr/>
            <p:nvPr/>
          </p:nvGrpSpPr>
          <p:grpSpPr>
            <a:xfrm>
              <a:off x="913912" y="1329232"/>
              <a:ext cx="2491800" cy="2491800"/>
              <a:chOff x="913912" y="1288732"/>
              <a:chExt cx="2491800" cy="2491800"/>
            </a:xfrm>
          </p:grpSpPr>
          <p:sp>
            <p:nvSpPr>
              <p:cNvPr id="866" name="Google Shape;866;p41"/>
              <p:cNvSpPr/>
              <p:nvPr/>
            </p:nvSpPr>
            <p:spPr>
              <a:xfrm>
                <a:off x="913912" y="1288732"/>
                <a:ext cx="2491800" cy="2491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1526937" y="1901753"/>
                <a:ext cx="1266000" cy="1265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998" name="Google Shape;998;p47"/>
          <p:cNvSpPr txBox="1">
            <a:spLocks noGrp="1"/>
          </p:cNvSpPr>
          <p:nvPr>
            <p:ph type="title" idx="2"/>
          </p:nvPr>
        </p:nvSpPr>
        <p:spPr>
          <a:xfrm>
            <a:off x="670019" y="-142772"/>
            <a:ext cx="5306900" cy="8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Types of Computer Vision Tasks</a:t>
            </a:r>
            <a:endParaRPr i="1" dirty="0"/>
          </a:p>
        </p:txBody>
      </p:sp>
      <p:grpSp>
        <p:nvGrpSpPr>
          <p:cNvPr id="1006" name="Google Shape;1006;p47"/>
          <p:cNvGrpSpPr/>
          <p:nvPr/>
        </p:nvGrpSpPr>
        <p:grpSpPr>
          <a:xfrm>
            <a:off x="605977" y="4379010"/>
            <a:ext cx="187491" cy="187491"/>
            <a:chOff x="7431660" y="4295870"/>
            <a:chExt cx="320553" cy="320553"/>
          </a:xfrm>
        </p:grpSpPr>
        <p:sp>
          <p:nvSpPr>
            <p:cNvPr id="1007" name="Google Shape;1007;p47"/>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47"/>
          <p:cNvGrpSpPr/>
          <p:nvPr/>
        </p:nvGrpSpPr>
        <p:grpSpPr>
          <a:xfrm rot="-5400000">
            <a:off x="7552848" y="1532950"/>
            <a:ext cx="455223" cy="448275"/>
            <a:chOff x="7375048" y="3414796"/>
            <a:chExt cx="455223" cy="448275"/>
          </a:xfrm>
        </p:grpSpPr>
        <p:sp>
          <p:nvSpPr>
            <p:cNvPr id="1010" name="Google Shape;1010;p47"/>
            <p:cNvSpPr/>
            <p:nvPr/>
          </p:nvSpPr>
          <p:spPr>
            <a:xfrm>
              <a:off x="7752271" y="3414796"/>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47"/>
            <p:cNvGrpSpPr/>
            <p:nvPr/>
          </p:nvGrpSpPr>
          <p:grpSpPr>
            <a:xfrm>
              <a:off x="7375048" y="3785071"/>
              <a:ext cx="455223" cy="78000"/>
              <a:chOff x="3891548" y="613600"/>
              <a:chExt cx="455223" cy="78000"/>
            </a:xfrm>
          </p:grpSpPr>
          <p:sp>
            <p:nvSpPr>
              <p:cNvPr id="1012" name="Google Shape;1012;p47"/>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descr="Image classfi">
            <a:extLst>
              <a:ext uri="{FF2B5EF4-FFF2-40B4-BE49-F238E27FC236}">
                <a16:creationId xmlns:a16="http://schemas.microsoft.com/office/drawing/2014/main" id="{7B62A022-1B47-FC39-5E51-A67CBE5686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3" t="9097" r="35161" b="29912"/>
          <a:stretch/>
        </p:blipFill>
        <p:spPr bwMode="auto">
          <a:xfrm>
            <a:off x="857511" y="2871326"/>
            <a:ext cx="1295140" cy="17981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classfi">
            <a:extLst>
              <a:ext uri="{FF2B5EF4-FFF2-40B4-BE49-F238E27FC236}">
                <a16:creationId xmlns:a16="http://schemas.microsoft.com/office/drawing/2014/main" id="{85CB00B6-5390-330A-8590-B19AEAF4C0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83" t="9021" r="65161" b="29988"/>
          <a:stretch/>
        </p:blipFill>
        <p:spPr bwMode="auto">
          <a:xfrm>
            <a:off x="857511" y="1117166"/>
            <a:ext cx="1295140" cy="176094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classfi">
            <a:extLst>
              <a:ext uri="{FF2B5EF4-FFF2-40B4-BE49-F238E27FC236}">
                <a16:creationId xmlns:a16="http://schemas.microsoft.com/office/drawing/2014/main" id="{AAD1E0D5-631E-9FB6-A7DC-1F4894D641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715" t="9097" r="5559" b="29912"/>
          <a:stretch/>
        </p:blipFill>
        <p:spPr bwMode="auto">
          <a:xfrm>
            <a:off x="2154041" y="1997638"/>
            <a:ext cx="1295140" cy="17981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0071D87-698A-32AE-926B-EAB7AE58978E}"/>
              </a:ext>
            </a:extLst>
          </p:cNvPr>
          <p:cNvSpPr/>
          <p:nvPr/>
        </p:nvSpPr>
        <p:spPr>
          <a:xfrm>
            <a:off x="2152651" y="1997638"/>
            <a:ext cx="1295140" cy="179817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28" name="Picture 4" descr="Could you explain me how instance segmentation works?">
            <a:extLst>
              <a:ext uri="{FF2B5EF4-FFF2-40B4-BE49-F238E27FC236}">
                <a16:creationId xmlns:a16="http://schemas.microsoft.com/office/drawing/2014/main" id="{041B8914-5E7E-7F02-F909-625EA48774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892"/>
          <a:stretch/>
        </p:blipFill>
        <p:spPr bwMode="auto">
          <a:xfrm>
            <a:off x="5006498" y="1436871"/>
            <a:ext cx="2959100" cy="2794860"/>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6A268E7C-2F5B-086C-2B6A-3EF728B5F132}"/>
              </a:ext>
            </a:extLst>
          </p:cNvPr>
          <p:cNvSpPr/>
          <p:nvPr/>
        </p:nvSpPr>
        <p:spPr>
          <a:xfrm>
            <a:off x="759859" y="1073150"/>
            <a:ext cx="2827891" cy="35963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Rectangle 41">
            <a:extLst>
              <a:ext uri="{FF2B5EF4-FFF2-40B4-BE49-F238E27FC236}">
                <a16:creationId xmlns:a16="http://schemas.microsoft.com/office/drawing/2014/main" id="{77EECB11-E445-638E-2E13-DA610ADD8DDF}"/>
              </a:ext>
            </a:extLst>
          </p:cNvPr>
          <p:cNvSpPr/>
          <p:nvPr/>
        </p:nvSpPr>
        <p:spPr>
          <a:xfrm>
            <a:off x="5025998" y="1436871"/>
            <a:ext cx="2959100" cy="27948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380D5AB-A82C-3B2A-54DE-CB4EB845B36E}"/>
              </a:ext>
            </a:extLst>
          </p:cNvPr>
          <p:cNvSpPr/>
          <p:nvPr/>
        </p:nvSpPr>
        <p:spPr>
          <a:xfrm>
            <a:off x="5006498" y="1436871"/>
            <a:ext cx="2959100" cy="141635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Connector 9">
            <a:extLst>
              <a:ext uri="{FF2B5EF4-FFF2-40B4-BE49-F238E27FC236}">
                <a16:creationId xmlns:a16="http://schemas.microsoft.com/office/drawing/2014/main" id="{BEEE305F-FC50-998D-3BCB-44FE7130B1F8}"/>
              </a:ext>
            </a:extLst>
          </p:cNvPr>
          <p:cNvCxnSpPr>
            <a:stCxn id="6" idx="3"/>
          </p:cNvCxnSpPr>
          <p:nvPr/>
        </p:nvCxnSpPr>
        <p:spPr>
          <a:xfrm flipV="1">
            <a:off x="3447791" y="2878110"/>
            <a:ext cx="1558707" cy="1861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96"/>
        <p:cNvGrpSpPr/>
        <p:nvPr/>
      </p:nvGrpSpPr>
      <p:grpSpPr>
        <a:xfrm>
          <a:off x="0" y="0"/>
          <a:ext cx="0" cy="0"/>
          <a:chOff x="0" y="0"/>
          <a:chExt cx="0" cy="0"/>
        </a:xfrm>
      </p:grpSpPr>
      <p:sp>
        <p:nvSpPr>
          <p:cNvPr id="998" name="Google Shape;998;p47"/>
          <p:cNvSpPr txBox="1">
            <a:spLocks noGrp="1"/>
          </p:cNvSpPr>
          <p:nvPr>
            <p:ph type="title" idx="2"/>
          </p:nvPr>
        </p:nvSpPr>
        <p:spPr>
          <a:xfrm>
            <a:off x="670019" y="-142772"/>
            <a:ext cx="5306900" cy="8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Image Segmentation</a:t>
            </a:r>
            <a:endParaRPr i="1" dirty="0"/>
          </a:p>
        </p:txBody>
      </p:sp>
      <p:grpSp>
        <p:nvGrpSpPr>
          <p:cNvPr id="1006" name="Google Shape;1006;p47"/>
          <p:cNvGrpSpPr/>
          <p:nvPr/>
        </p:nvGrpSpPr>
        <p:grpSpPr>
          <a:xfrm>
            <a:off x="605977" y="4379010"/>
            <a:ext cx="187491" cy="187491"/>
            <a:chOff x="7431660" y="4295870"/>
            <a:chExt cx="320553" cy="320553"/>
          </a:xfrm>
        </p:grpSpPr>
        <p:sp>
          <p:nvSpPr>
            <p:cNvPr id="1007" name="Google Shape;1007;p47"/>
            <p:cNvSpPr/>
            <p:nvPr/>
          </p:nvSpPr>
          <p:spPr>
            <a:xfrm>
              <a:off x="7541152" y="4295870"/>
              <a:ext cx="101560" cy="320553"/>
            </a:xfrm>
            <a:custGeom>
              <a:avLst/>
              <a:gdLst/>
              <a:ahLst/>
              <a:cxnLst/>
              <a:rect l="l" t="t" r="r" b="b"/>
              <a:pathLst>
                <a:path w="11139" h="35158" extrusionOk="0">
                  <a:moveTo>
                    <a:pt x="5570" y="0"/>
                  </a:moveTo>
                  <a:lnTo>
                    <a:pt x="0" y="17579"/>
                  </a:lnTo>
                  <a:lnTo>
                    <a:pt x="5570" y="35157"/>
                  </a:lnTo>
                  <a:lnTo>
                    <a:pt x="11139" y="17579"/>
                  </a:lnTo>
                  <a:lnTo>
                    <a:pt x="5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7431660" y="4405362"/>
              <a:ext cx="320553" cy="101569"/>
            </a:xfrm>
            <a:custGeom>
              <a:avLst/>
              <a:gdLst/>
              <a:ahLst/>
              <a:cxnLst/>
              <a:rect l="l" t="t" r="r" b="b"/>
              <a:pathLst>
                <a:path w="35158" h="11140" extrusionOk="0">
                  <a:moveTo>
                    <a:pt x="17579" y="0"/>
                  </a:moveTo>
                  <a:lnTo>
                    <a:pt x="0" y="5570"/>
                  </a:lnTo>
                  <a:lnTo>
                    <a:pt x="17579" y="11139"/>
                  </a:lnTo>
                  <a:lnTo>
                    <a:pt x="35157" y="5570"/>
                  </a:lnTo>
                  <a:lnTo>
                    <a:pt x="17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Picture 2" descr="Image classfi">
            <a:extLst>
              <a:ext uri="{FF2B5EF4-FFF2-40B4-BE49-F238E27FC236}">
                <a16:creationId xmlns:a16="http://schemas.microsoft.com/office/drawing/2014/main" id="{4EE6942E-BC26-B1E6-A605-467CDF52D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715" t="9097" r="5559" b="29912"/>
          <a:stretch/>
        </p:blipFill>
        <p:spPr bwMode="auto">
          <a:xfrm>
            <a:off x="3323469" y="1268767"/>
            <a:ext cx="2240159" cy="31102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529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998" name="Google Shape;998;p47"/>
          <p:cNvSpPr txBox="1">
            <a:spLocks noGrp="1"/>
          </p:cNvSpPr>
          <p:nvPr>
            <p:ph type="title" idx="2"/>
          </p:nvPr>
        </p:nvSpPr>
        <p:spPr>
          <a:xfrm>
            <a:off x="670019" y="-142772"/>
            <a:ext cx="5306900" cy="8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Semantic Segmentation </a:t>
            </a:r>
            <a:endParaRPr i="1" dirty="0"/>
          </a:p>
        </p:txBody>
      </p:sp>
      <p:pic>
        <p:nvPicPr>
          <p:cNvPr id="2050" name="Picture 2" descr="The 10 Best Types of Cat | Britannica">
            <a:extLst>
              <a:ext uri="{FF2B5EF4-FFF2-40B4-BE49-F238E27FC236}">
                <a16:creationId xmlns:a16="http://schemas.microsoft.com/office/drawing/2014/main" id="{DE52E9AE-0A10-7788-C2CA-A782F09E9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063" y="914400"/>
            <a:ext cx="2499571" cy="3733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91926A54-BE5E-DCC8-3F10-F7B223ED95EB}"/>
              </a:ext>
            </a:extLst>
          </p:cNvPr>
          <p:cNvGraphicFramePr>
            <a:graphicFrameLocks noGrp="1"/>
          </p:cNvGraphicFramePr>
          <p:nvPr>
            <p:extLst>
              <p:ext uri="{D42A27DB-BD31-4B8C-83A1-F6EECF244321}">
                <p14:modId xmlns:p14="http://schemas.microsoft.com/office/powerpoint/2010/main" val="2827062201"/>
              </p:ext>
            </p:extLst>
          </p:nvPr>
        </p:nvGraphicFramePr>
        <p:xfrm>
          <a:off x="4686300" y="1257300"/>
          <a:ext cx="3200400" cy="3111498"/>
        </p:xfrm>
        <a:graphic>
          <a:graphicData uri="http://schemas.openxmlformats.org/drawingml/2006/table">
            <a:tbl>
              <a:tblPr firstRow="1" bandRow="1">
                <a:tableStyleId>{3C2C9D00-E626-47DD-BF7D-F71E71A3026D}</a:tableStyleId>
              </a:tblPr>
              <a:tblGrid>
                <a:gridCol w="1066800">
                  <a:extLst>
                    <a:ext uri="{9D8B030D-6E8A-4147-A177-3AD203B41FA5}">
                      <a16:colId xmlns:a16="http://schemas.microsoft.com/office/drawing/2014/main" val="2932621033"/>
                    </a:ext>
                  </a:extLst>
                </a:gridCol>
                <a:gridCol w="1066800">
                  <a:extLst>
                    <a:ext uri="{9D8B030D-6E8A-4147-A177-3AD203B41FA5}">
                      <a16:colId xmlns:a16="http://schemas.microsoft.com/office/drawing/2014/main" val="3879478444"/>
                    </a:ext>
                  </a:extLst>
                </a:gridCol>
                <a:gridCol w="1066800">
                  <a:extLst>
                    <a:ext uri="{9D8B030D-6E8A-4147-A177-3AD203B41FA5}">
                      <a16:colId xmlns:a16="http://schemas.microsoft.com/office/drawing/2014/main" val="594195201"/>
                    </a:ext>
                  </a:extLst>
                </a:gridCol>
              </a:tblGrid>
              <a:tr h="1037166">
                <a:tc>
                  <a:txBody>
                    <a:bodyPr/>
                    <a:lstStyle/>
                    <a:p>
                      <a:pPr algn="ctr"/>
                      <a:r>
                        <a:rPr lang="en-SG" sz="1300" dirty="0">
                          <a:solidFill>
                            <a:schemeClr val="accent1"/>
                          </a:solidFill>
                        </a:rPr>
                        <a:t>Cat</a:t>
                      </a:r>
                    </a:p>
                  </a:txBody>
                  <a:tcPr anchor="ctr">
                    <a:solidFill>
                      <a:schemeClr val="bg1">
                        <a:lumMod val="50000"/>
                      </a:schemeClr>
                    </a:solidFill>
                  </a:tcPr>
                </a:tc>
                <a:tc>
                  <a:txBody>
                    <a:bodyPr/>
                    <a:lstStyle/>
                    <a:p>
                      <a:pPr algn="ctr"/>
                      <a:r>
                        <a:rPr lang="en-SG" sz="1300" dirty="0"/>
                        <a:t>Background</a:t>
                      </a:r>
                    </a:p>
                  </a:txBody>
                  <a:tcPr anchor="ctr">
                    <a:solidFill>
                      <a:schemeClr val="tx2">
                        <a:lumMod val="85000"/>
                      </a:schemeClr>
                    </a:solidFill>
                  </a:tcPr>
                </a:tc>
                <a:tc>
                  <a:txBody>
                    <a:bodyPr/>
                    <a:lstStyle/>
                    <a:p>
                      <a:pPr algn="ctr"/>
                      <a:r>
                        <a:rPr lang="en-SG" sz="1300" dirty="0"/>
                        <a:t>Background</a:t>
                      </a:r>
                    </a:p>
                  </a:txBody>
                  <a:tcPr anchor="ctr">
                    <a:solidFill>
                      <a:schemeClr val="tx2">
                        <a:lumMod val="85000"/>
                      </a:schemeClr>
                    </a:solidFill>
                  </a:tcPr>
                </a:tc>
                <a:extLst>
                  <a:ext uri="{0D108BD9-81ED-4DB2-BD59-A6C34878D82A}">
                    <a16:rowId xmlns:a16="http://schemas.microsoft.com/office/drawing/2014/main" val="2763630106"/>
                  </a:ext>
                </a:extLst>
              </a:tr>
              <a:tr h="103716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300" dirty="0">
                          <a:solidFill>
                            <a:schemeClr val="accent1"/>
                          </a:solidFill>
                        </a:rPr>
                        <a:t>Cat</a:t>
                      </a:r>
                    </a:p>
                  </a:txBody>
                  <a:tcPr anchor="c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300" dirty="0">
                          <a:solidFill>
                            <a:schemeClr val="accent1"/>
                          </a:solidFill>
                        </a:rPr>
                        <a:t>Cat</a:t>
                      </a:r>
                    </a:p>
                  </a:txBody>
                  <a:tcPr anchor="ctr">
                    <a:solidFill>
                      <a:schemeClr val="bg1">
                        <a:lumMod val="50000"/>
                      </a:schemeClr>
                    </a:solidFill>
                  </a:tcPr>
                </a:tc>
                <a:tc>
                  <a:txBody>
                    <a:bodyPr/>
                    <a:lstStyle/>
                    <a:p>
                      <a:pPr algn="ctr"/>
                      <a:r>
                        <a:rPr lang="en-SG" sz="1300" dirty="0"/>
                        <a:t>Background</a:t>
                      </a:r>
                    </a:p>
                  </a:txBody>
                  <a:tcPr anchor="ctr">
                    <a:solidFill>
                      <a:schemeClr val="tx2">
                        <a:lumMod val="85000"/>
                      </a:schemeClr>
                    </a:solidFill>
                  </a:tcPr>
                </a:tc>
                <a:extLst>
                  <a:ext uri="{0D108BD9-81ED-4DB2-BD59-A6C34878D82A}">
                    <a16:rowId xmlns:a16="http://schemas.microsoft.com/office/drawing/2014/main" val="3636867826"/>
                  </a:ext>
                </a:extLst>
              </a:tr>
              <a:tr h="103716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300" dirty="0">
                          <a:solidFill>
                            <a:schemeClr val="accent1"/>
                          </a:solidFill>
                        </a:rPr>
                        <a:t>Cat</a:t>
                      </a:r>
                    </a:p>
                  </a:txBody>
                  <a:tcPr anchor="c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300" dirty="0">
                          <a:solidFill>
                            <a:schemeClr val="accent1"/>
                          </a:solidFill>
                        </a:rPr>
                        <a:t>Cat</a:t>
                      </a:r>
                    </a:p>
                  </a:txBody>
                  <a:tcPr anchor="ctr">
                    <a:solidFill>
                      <a:schemeClr val="bg1">
                        <a:lumMod val="50000"/>
                      </a:schemeClr>
                    </a:solidFill>
                  </a:tcPr>
                </a:tc>
                <a:tc>
                  <a:txBody>
                    <a:bodyPr/>
                    <a:lstStyle/>
                    <a:p>
                      <a:pPr algn="ctr"/>
                      <a:r>
                        <a:rPr lang="en-SG" sz="1300" dirty="0"/>
                        <a:t>Background</a:t>
                      </a:r>
                    </a:p>
                  </a:txBody>
                  <a:tcPr anchor="ctr">
                    <a:solidFill>
                      <a:schemeClr val="tx2">
                        <a:lumMod val="85000"/>
                      </a:schemeClr>
                    </a:solidFill>
                  </a:tcPr>
                </a:tc>
                <a:extLst>
                  <a:ext uri="{0D108BD9-81ED-4DB2-BD59-A6C34878D82A}">
                    <a16:rowId xmlns:a16="http://schemas.microsoft.com/office/drawing/2014/main" val="2436680300"/>
                  </a:ext>
                </a:extLst>
              </a:tr>
            </a:tbl>
          </a:graphicData>
        </a:graphic>
      </p:graphicFrame>
      <p:graphicFrame>
        <p:nvGraphicFramePr>
          <p:cNvPr id="22" name="Table 2">
            <a:extLst>
              <a:ext uri="{FF2B5EF4-FFF2-40B4-BE49-F238E27FC236}">
                <a16:creationId xmlns:a16="http://schemas.microsoft.com/office/drawing/2014/main" id="{85D29173-956E-13DF-A473-33A0829F6735}"/>
              </a:ext>
            </a:extLst>
          </p:cNvPr>
          <p:cNvGraphicFramePr>
            <a:graphicFrameLocks noGrp="1"/>
          </p:cNvGraphicFramePr>
          <p:nvPr>
            <p:extLst>
              <p:ext uri="{D42A27DB-BD31-4B8C-83A1-F6EECF244321}">
                <p14:modId xmlns:p14="http://schemas.microsoft.com/office/powerpoint/2010/main" val="1808950797"/>
              </p:ext>
            </p:extLst>
          </p:nvPr>
        </p:nvGraphicFramePr>
        <p:xfrm>
          <a:off x="3323469" y="2800348"/>
          <a:ext cx="191769" cy="186444"/>
        </p:xfrm>
        <a:graphic>
          <a:graphicData uri="http://schemas.openxmlformats.org/drawingml/2006/table">
            <a:tbl>
              <a:tblPr firstRow="1" bandRow="1">
                <a:tableStyleId>{3C2C9D00-E626-47DD-BF7D-F71E71A3026D}</a:tableStyleId>
              </a:tblPr>
              <a:tblGrid>
                <a:gridCol w="63923">
                  <a:extLst>
                    <a:ext uri="{9D8B030D-6E8A-4147-A177-3AD203B41FA5}">
                      <a16:colId xmlns:a16="http://schemas.microsoft.com/office/drawing/2014/main" val="2932621033"/>
                    </a:ext>
                  </a:extLst>
                </a:gridCol>
                <a:gridCol w="63923">
                  <a:extLst>
                    <a:ext uri="{9D8B030D-6E8A-4147-A177-3AD203B41FA5}">
                      <a16:colId xmlns:a16="http://schemas.microsoft.com/office/drawing/2014/main" val="3879478444"/>
                    </a:ext>
                  </a:extLst>
                </a:gridCol>
                <a:gridCol w="63923">
                  <a:extLst>
                    <a:ext uri="{9D8B030D-6E8A-4147-A177-3AD203B41FA5}">
                      <a16:colId xmlns:a16="http://schemas.microsoft.com/office/drawing/2014/main" val="594195201"/>
                    </a:ext>
                  </a:extLst>
                </a:gridCol>
              </a:tblGrid>
              <a:tr h="62148">
                <a:tc>
                  <a:txBody>
                    <a:bodyPr/>
                    <a:lstStyle/>
                    <a:p>
                      <a:endParaRPr lang="en-SG" sz="100"/>
                    </a:p>
                  </a:txBody>
                  <a:tcPr marL="5479" marR="5479" marT="2740" marB="2740"/>
                </a:tc>
                <a:tc>
                  <a:txBody>
                    <a:bodyPr/>
                    <a:lstStyle/>
                    <a:p>
                      <a:endParaRPr lang="en-SG" sz="100"/>
                    </a:p>
                  </a:txBody>
                  <a:tcPr marL="5479" marR="5479" marT="2740" marB="2740"/>
                </a:tc>
                <a:tc>
                  <a:txBody>
                    <a:bodyPr/>
                    <a:lstStyle/>
                    <a:p>
                      <a:endParaRPr lang="en-SG" sz="100"/>
                    </a:p>
                  </a:txBody>
                  <a:tcPr marL="5479" marR="5479" marT="2740" marB="2740"/>
                </a:tc>
                <a:extLst>
                  <a:ext uri="{0D108BD9-81ED-4DB2-BD59-A6C34878D82A}">
                    <a16:rowId xmlns:a16="http://schemas.microsoft.com/office/drawing/2014/main" val="2763630106"/>
                  </a:ext>
                </a:extLst>
              </a:tr>
              <a:tr h="62148">
                <a:tc>
                  <a:txBody>
                    <a:bodyPr/>
                    <a:lstStyle/>
                    <a:p>
                      <a:endParaRPr lang="en-SG" sz="100"/>
                    </a:p>
                  </a:txBody>
                  <a:tcPr marL="5479" marR="5479" marT="2740" marB="2740"/>
                </a:tc>
                <a:tc>
                  <a:txBody>
                    <a:bodyPr/>
                    <a:lstStyle/>
                    <a:p>
                      <a:endParaRPr lang="en-SG" sz="100"/>
                    </a:p>
                  </a:txBody>
                  <a:tcPr marL="5479" marR="5479" marT="2740" marB="2740"/>
                </a:tc>
                <a:tc>
                  <a:txBody>
                    <a:bodyPr/>
                    <a:lstStyle/>
                    <a:p>
                      <a:endParaRPr lang="en-SG" sz="100"/>
                    </a:p>
                  </a:txBody>
                  <a:tcPr marL="5479" marR="5479" marT="2740" marB="2740"/>
                </a:tc>
                <a:extLst>
                  <a:ext uri="{0D108BD9-81ED-4DB2-BD59-A6C34878D82A}">
                    <a16:rowId xmlns:a16="http://schemas.microsoft.com/office/drawing/2014/main" val="3636867826"/>
                  </a:ext>
                </a:extLst>
              </a:tr>
              <a:tr h="62148">
                <a:tc>
                  <a:txBody>
                    <a:bodyPr/>
                    <a:lstStyle/>
                    <a:p>
                      <a:endParaRPr lang="en-SG" sz="100"/>
                    </a:p>
                  </a:txBody>
                  <a:tcPr marL="5479" marR="5479" marT="2740" marB="2740"/>
                </a:tc>
                <a:tc>
                  <a:txBody>
                    <a:bodyPr/>
                    <a:lstStyle/>
                    <a:p>
                      <a:endParaRPr lang="en-SG" sz="100"/>
                    </a:p>
                  </a:txBody>
                  <a:tcPr marL="5479" marR="5479" marT="2740" marB="2740"/>
                </a:tc>
                <a:tc>
                  <a:txBody>
                    <a:bodyPr/>
                    <a:lstStyle/>
                    <a:p>
                      <a:endParaRPr lang="en-SG" sz="100" dirty="0"/>
                    </a:p>
                  </a:txBody>
                  <a:tcPr marL="5479" marR="5479" marT="2740" marB="2740"/>
                </a:tc>
                <a:extLst>
                  <a:ext uri="{0D108BD9-81ED-4DB2-BD59-A6C34878D82A}">
                    <a16:rowId xmlns:a16="http://schemas.microsoft.com/office/drawing/2014/main" val="2436680300"/>
                  </a:ext>
                </a:extLst>
              </a:tr>
            </a:tbl>
          </a:graphicData>
        </a:graphic>
      </p:graphicFrame>
      <p:cxnSp>
        <p:nvCxnSpPr>
          <p:cNvPr id="4" name="Straight Connector 3">
            <a:extLst>
              <a:ext uri="{FF2B5EF4-FFF2-40B4-BE49-F238E27FC236}">
                <a16:creationId xmlns:a16="http://schemas.microsoft.com/office/drawing/2014/main" id="{FCC20345-AD4B-691B-5A58-A69187DDCD25}"/>
              </a:ext>
            </a:extLst>
          </p:cNvPr>
          <p:cNvCxnSpPr>
            <a:cxnSpLocks/>
          </p:cNvCxnSpPr>
          <p:nvPr/>
        </p:nvCxnSpPr>
        <p:spPr>
          <a:xfrm flipV="1">
            <a:off x="3515238" y="1257300"/>
            <a:ext cx="1171062" cy="154304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9A2FBC-FB31-C739-06B8-F91E98B2F529}"/>
              </a:ext>
            </a:extLst>
          </p:cNvPr>
          <p:cNvCxnSpPr>
            <a:cxnSpLocks/>
          </p:cNvCxnSpPr>
          <p:nvPr/>
        </p:nvCxnSpPr>
        <p:spPr>
          <a:xfrm>
            <a:off x="3515238" y="2986792"/>
            <a:ext cx="1171062" cy="138200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CE55FE-F673-DD21-08DF-08BF0C8BA0A5}"/>
              </a:ext>
            </a:extLst>
          </p:cNvPr>
          <p:cNvSpPr txBox="1"/>
          <p:nvPr/>
        </p:nvSpPr>
        <p:spPr>
          <a:xfrm>
            <a:off x="3339443" y="4686296"/>
            <a:ext cx="2930747" cy="338554"/>
          </a:xfrm>
          <a:prstGeom prst="rect">
            <a:avLst/>
          </a:prstGeom>
          <a:noFill/>
        </p:spPr>
        <p:txBody>
          <a:bodyPr wrap="square">
            <a:spAutoFit/>
          </a:bodyPr>
          <a:lstStyle/>
          <a:p>
            <a:pPr lvl="0" rtl="0">
              <a:spcBef>
                <a:spcPts val="0"/>
              </a:spcBef>
              <a:spcAft>
                <a:spcPts val="0"/>
              </a:spcAft>
            </a:pPr>
            <a:r>
              <a:rPr lang="en-SG" sz="1600" b="1" dirty="0">
                <a:solidFill>
                  <a:schemeClr val="dk2"/>
                </a:solidFill>
                <a:highlight>
                  <a:schemeClr val="lt1"/>
                </a:highlight>
                <a:latin typeface="IBM Plex Sans"/>
                <a:ea typeface="IBM Plex Sans"/>
                <a:cs typeface="IBM Plex Sans"/>
                <a:sym typeface="IBM Plex Sans"/>
              </a:rPr>
              <a:t>Classifying Individual Pixels</a:t>
            </a:r>
          </a:p>
        </p:txBody>
      </p:sp>
    </p:spTree>
    <p:extLst>
      <p:ext uri="{BB962C8B-B14F-4D97-AF65-F5344CB8AC3E}">
        <p14:creationId xmlns:p14="http://schemas.microsoft.com/office/powerpoint/2010/main" val="180029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998" name="Google Shape;998;p47"/>
          <p:cNvSpPr txBox="1">
            <a:spLocks noGrp="1"/>
          </p:cNvSpPr>
          <p:nvPr>
            <p:ph type="title" idx="2"/>
          </p:nvPr>
        </p:nvSpPr>
        <p:spPr>
          <a:xfrm>
            <a:off x="670018" y="-142772"/>
            <a:ext cx="7597681" cy="8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Semantic Segmentation on Satellite Imagery </a:t>
            </a:r>
            <a:endParaRPr i="1" dirty="0"/>
          </a:p>
        </p:txBody>
      </p:sp>
      <p:pic>
        <p:nvPicPr>
          <p:cNvPr id="5" name="Picture 4">
            <a:extLst>
              <a:ext uri="{FF2B5EF4-FFF2-40B4-BE49-F238E27FC236}">
                <a16:creationId xmlns:a16="http://schemas.microsoft.com/office/drawing/2014/main" id="{E347595A-446B-4F7B-164A-49BA6E86A7FD}"/>
              </a:ext>
            </a:extLst>
          </p:cNvPr>
          <p:cNvPicPr>
            <a:picLocks noChangeAspect="1"/>
          </p:cNvPicPr>
          <p:nvPr/>
        </p:nvPicPr>
        <p:blipFill rotWithShape="1">
          <a:blip r:embed="rId3"/>
          <a:srcRect l="251" r="50774"/>
          <a:stretch/>
        </p:blipFill>
        <p:spPr>
          <a:xfrm>
            <a:off x="5346700" y="849896"/>
            <a:ext cx="1828801" cy="1818105"/>
          </a:xfrm>
          <a:prstGeom prst="rect">
            <a:avLst/>
          </a:prstGeom>
        </p:spPr>
      </p:pic>
      <p:pic>
        <p:nvPicPr>
          <p:cNvPr id="10" name="Picture 9">
            <a:extLst>
              <a:ext uri="{FF2B5EF4-FFF2-40B4-BE49-F238E27FC236}">
                <a16:creationId xmlns:a16="http://schemas.microsoft.com/office/drawing/2014/main" id="{BAE9C300-F4C3-DE9B-F522-1AF81E16CBBC}"/>
              </a:ext>
            </a:extLst>
          </p:cNvPr>
          <p:cNvPicPr>
            <a:picLocks noChangeAspect="1"/>
          </p:cNvPicPr>
          <p:nvPr/>
        </p:nvPicPr>
        <p:blipFill rotWithShape="1">
          <a:blip r:embed="rId3"/>
          <a:srcRect l="51237" r="-212"/>
          <a:stretch/>
        </p:blipFill>
        <p:spPr>
          <a:xfrm>
            <a:off x="7165882" y="849897"/>
            <a:ext cx="1828801" cy="1818105"/>
          </a:xfrm>
          <a:prstGeom prst="rect">
            <a:avLst/>
          </a:prstGeom>
        </p:spPr>
      </p:pic>
      <p:sp>
        <p:nvSpPr>
          <p:cNvPr id="12" name="TextBox 11">
            <a:extLst>
              <a:ext uri="{FF2B5EF4-FFF2-40B4-BE49-F238E27FC236}">
                <a16:creationId xmlns:a16="http://schemas.microsoft.com/office/drawing/2014/main" id="{34496BC6-2F1F-5636-D925-231C826D00AD}"/>
              </a:ext>
            </a:extLst>
          </p:cNvPr>
          <p:cNvSpPr txBox="1"/>
          <p:nvPr/>
        </p:nvSpPr>
        <p:spPr>
          <a:xfrm>
            <a:off x="670018" y="2382985"/>
            <a:ext cx="5226050" cy="307777"/>
          </a:xfrm>
          <a:prstGeom prst="rect">
            <a:avLst/>
          </a:prstGeom>
          <a:noFill/>
        </p:spPr>
        <p:txBody>
          <a:bodyPr wrap="square">
            <a:spAutoFit/>
          </a:bodyPr>
          <a:lstStyle/>
          <a:p>
            <a:pPr lvl="0" rtl="0">
              <a:spcBef>
                <a:spcPts val="0"/>
              </a:spcBef>
              <a:spcAft>
                <a:spcPts val="0"/>
              </a:spcAft>
            </a:pPr>
            <a:r>
              <a:rPr lang="en-SG" b="1" dirty="0">
                <a:solidFill>
                  <a:schemeClr val="dk2"/>
                </a:solidFill>
                <a:highlight>
                  <a:schemeClr val="lt1"/>
                </a:highlight>
                <a:latin typeface="IBM Plex Sans"/>
                <a:ea typeface="IBM Plex Sans"/>
                <a:cs typeface="IBM Plex Sans"/>
                <a:sym typeface="IBM Plex Sans"/>
              </a:rPr>
              <a:t>Why might it be useful? </a:t>
            </a:r>
          </a:p>
        </p:txBody>
      </p:sp>
      <p:sp>
        <p:nvSpPr>
          <p:cNvPr id="13" name="TextBox 12">
            <a:extLst>
              <a:ext uri="{FF2B5EF4-FFF2-40B4-BE49-F238E27FC236}">
                <a16:creationId xmlns:a16="http://schemas.microsoft.com/office/drawing/2014/main" id="{4BF828B4-84E4-A19D-D975-E51F248552F4}"/>
              </a:ext>
            </a:extLst>
          </p:cNvPr>
          <p:cNvSpPr txBox="1"/>
          <p:nvPr/>
        </p:nvSpPr>
        <p:spPr>
          <a:xfrm>
            <a:off x="689068" y="926304"/>
            <a:ext cx="1819182" cy="338554"/>
          </a:xfrm>
          <a:prstGeom prst="rect">
            <a:avLst/>
          </a:prstGeom>
          <a:noFill/>
        </p:spPr>
        <p:txBody>
          <a:bodyPr wrap="square">
            <a:spAutoFit/>
          </a:bodyPr>
          <a:lstStyle/>
          <a:p>
            <a:pPr lvl="0" rtl="0">
              <a:spcBef>
                <a:spcPts val="0"/>
              </a:spcBef>
              <a:spcAft>
                <a:spcPts val="0"/>
              </a:spcAft>
            </a:pPr>
            <a:r>
              <a:rPr lang="en-SG" sz="1600" b="1" dirty="0">
                <a:solidFill>
                  <a:schemeClr val="dk2"/>
                </a:solidFill>
                <a:highlight>
                  <a:schemeClr val="lt1"/>
                </a:highlight>
                <a:latin typeface="IBM Plex Sans"/>
                <a:ea typeface="IBM Plex Sans"/>
                <a:cs typeface="IBM Plex Sans"/>
                <a:sym typeface="IBM Plex Sans"/>
              </a:rPr>
              <a:t>What is it?</a:t>
            </a:r>
          </a:p>
        </p:txBody>
      </p:sp>
      <p:sp>
        <p:nvSpPr>
          <p:cNvPr id="15" name="Google Shape;827;p39">
            <a:extLst>
              <a:ext uri="{FF2B5EF4-FFF2-40B4-BE49-F238E27FC236}">
                <a16:creationId xmlns:a16="http://schemas.microsoft.com/office/drawing/2014/main" id="{BBBF82B0-EEAB-9DA3-B6C6-32C909F84213}"/>
              </a:ext>
            </a:extLst>
          </p:cNvPr>
          <p:cNvSpPr txBox="1">
            <a:spLocks noGrp="1"/>
          </p:cNvSpPr>
          <p:nvPr>
            <p:ph type="subTitle" idx="1"/>
          </p:nvPr>
        </p:nvSpPr>
        <p:spPr>
          <a:xfrm>
            <a:off x="689068" y="1264858"/>
            <a:ext cx="4657632" cy="4940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Segmenting satellite imagery into different classes of objects, i.e. woodlands, buildings, roads, etc.  </a:t>
            </a:r>
            <a:endParaRPr b="1" dirty="0"/>
          </a:p>
        </p:txBody>
      </p:sp>
      <p:sp>
        <p:nvSpPr>
          <p:cNvPr id="16" name="Google Shape;827;p39">
            <a:extLst>
              <a:ext uri="{FF2B5EF4-FFF2-40B4-BE49-F238E27FC236}">
                <a16:creationId xmlns:a16="http://schemas.microsoft.com/office/drawing/2014/main" id="{255D338B-B6E8-9586-EDB0-5C727C4D1F40}"/>
              </a:ext>
            </a:extLst>
          </p:cNvPr>
          <p:cNvSpPr txBox="1">
            <a:spLocks/>
          </p:cNvSpPr>
          <p:nvPr/>
        </p:nvSpPr>
        <p:spPr>
          <a:xfrm>
            <a:off x="689068" y="2741280"/>
            <a:ext cx="7209700" cy="916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285750" indent="-285750">
              <a:buFont typeface="Arial" panose="020B0604020202020204" pitchFamily="34" charset="0"/>
              <a:buChar char="•"/>
            </a:pPr>
            <a:r>
              <a:rPr lang="en-SG" b="1" dirty="0"/>
              <a:t>Monitor and quantify the changing state of our planet</a:t>
            </a:r>
          </a:p>
          <a:p>
            <a:pPr marL="285750" indent="-285750">
              <a:buFont typeface="Arial" panose="020B0604020202020204" pitchFamily="34" charset="0"/>
              <a:buChar char="•"/>
            </a:pPr>
            <a:r>
              <a:rPr lang="en-SG" b="1" dirty="0"/>
              <a:t>Reduce manual work of tracing over satellite imagery in map production. </a:t>
            </a:r>
          </a:p>
        </p:txBody>
      </p:sp>
      <p:sp>
        <p:nvSpPr>
          <p:cNvPr id="11" name="AutoShape 8" descr="The historical satellite imagery in the Google Earth Engine platform of the Bull’s Trench brick kiln mapped at 24°41’15”N, 84°30’24”E (Bihar, India)&#10;Data from Google, © 2021, CNES/AIrbus, Maxar Technologies. This kiln has not been built in the earliest image of this location (acquired on June 23, 2009), but had been built by the time the image dated January 21, 2011 was acquired; this kiln was inferred to be built between these two dates. The rest of the images illustrate how the same kiln appears throughout the satellite record in Google Earth, through to the latest date—26 May 2019. Note that the temporal frequency of kiln capture increases over time as the use of VHR satellite imagery becomes more common place.">
            <a:extLst>
              <a:ext uri="{FF2B5EF4-FFF2-40B4-BE49-F238E27FC236}">
                <a16:creationId xmlns:a16="http://schemas.microsoft.com/office/drawing/2014/main" id="{8B5827C2-DBF5-F6CB-FF98-31CCCEBE1F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8" name="Picture 17">
            <a:extLst>
              <a:ext uri="{FF2B5EF4-FFF2-40B4-BE49-F238E27FC236}">
                <a16:creationId xmlns:a16="http://schemas.microsoft.com/office/drawing/2014/main" id="{547C70F8-4D26-CA6E-2A55-57CC1AC5DE65}"/>
              </a:ext>
            </a:extLst>
          </p:cNvPr>
          <p:cNvPicPr>
            <a:picLocks noChangeAspect="1"/>
          </p:cNvPicPr>
          <p:nvPr/>
        </p:nvPicPr>
        <p:blipFill rotWithShape="1">
          <a:blip r:embed="rId4"/>
          <a:srcRect r="66875" b="67407"/>
          <a:stretch/>
        </p:blipFill>
        <p:spPr>
          <a:xfrm>
            <a:off x="1049152" y="3401945"/>
            <a:ext cx="1757548" cy="1676400"/>
          </a:xfrm>
          <a:prstGeom prst="rect">
            <a:avLst/>
          </a:prstGeom>
        </p:spPr>
      </p:pic>
      <p:pic>
        <p:nvPicPr>
          <p:cNvPr id="23" name="Picture 22">
            <a:extLst>
              <a:ext uri="{FF2B5EF4-FFF2-40B4-BE49-F238E27FC236}">
                <a16:creationId xmlns:a16="http://schemas.microsoft.com/office/drawing/2014/main" id="{13EB6B8C-C73B-6824-F3DD-4B12D9554D2A}"/>
              </a:ext>
            </a:extLst>
          </p:cNvPr>
          <p:cNvPicPr>
            <a:picLocks noChangeAspect="1"/>
          </p:cNvPicPr>
          <p:nvPr/>
        </p:nvPicPr>
        <p:blipFill rotWithShape="1">
          <a:blip r:embed="rId4"/>
          <a:srcRect t="33703" r="66875" b="33703"/>
          <a:stretch/>
        </p:blipFill>
        <p:spPr>
          <a:xfrm>
            <a:off x="5262446" y="3401945"/>
            <a:ext cx="1757548" cy="1676400"/>
          </a:xfrm>
          <a:prstGeom prst="rect">
            <a:avLst/>
          </a:prstGeom>
        </p:spPr>
      </p:pic>
      <p:pic>
        <p:nvPicPr>
          <p:cNvPr id="24" name="Picture 23">
            <a:extLst>
              <a:ext uri="{FF2B5EF4-FFF2-40B4-BE49-F238E27FC236}">
                <a16:creationId xmlns:a16="http://schemas.microsoft.com/office/drawing/2014/main" id="{92184738-1E58-9BA2-2573-9A7675387E27}"/>
              </a:ext>
            </a:extLst>
          </p:cNvPr>
          <p:cNvPicPr>
            <a:picLocks noChangeAspect="1"/>
          </p:cNvPicPr>
          <p:nvPr/>
        </p:nvPicPr>
        <p:blipFill rotWithShape="1">
          <a:blip r:embed="rId4"/>
          <a:srcRect t="67407" r="66875"/>
          <a:stretch/>
        </p:blipFill>
        <p:spPr>
          <a:xfrm>
            <a:off x="7237135" y="3401945"/>
            <a:ext cx="1757548" cy="1676400"/>
          </a:xfrm>
          <a:prstGeom prst="rect">
            <a:avLst/>
          </a:prstGeom>
        </p:spPr>
      </p:pic>
      <p:pic>
        <p:nvPicPr>
          <p:cNvPr id="25" name="Picture 24">
            <a:extLst>
              <a:ext uri="{FF2B5EF4-FFF2-40B4-BE49-F238E27FC236}">
                <a16:creationId xmlns:a16="http://schemas.microsoft.com/office/drawing/2014/main" id="{37206C29-A24F-486F-5E6B-EE030C114F8A}"/>
              </a:ext>
            </a:extLst>
          </p:cNvPr>
          <p:cNvPicPr>
            <a:picLocks noChangeAspect="1"/>
          </p:cNvPicPr>
          <p:nvPr/>
        </p:nvPicPr>
        <p:blipFill rotWithShape="1">
          <a:blip r:embed="rId4"/>
          <a:srcRect l="67170" t="78" r="-295" b="67328"/>
          <a:stretch/>
        </p:blipFill>
        <p:spPr>
          <a:xfrm>
            <a:off x="3090586" y="3401945"/>
            <a:ext cx="1757548" cy="1676400"/>
          </a:xfrm>
          <a:prstGeom prst="rect">
            <a:avLst/>
          </a:prstGeom>
        </p:spPr>
      </p:pic>
    </p:spTree>
    <p:extLst>
      <p:ext uri="{BB962C8B-B14F-4D97-AF65-F5344CB8AC3E}">
        <p14:creationId xmlns:p14="http://schemas.microsoft.com/office/powerpoint/2010/main" val="890377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46"/>
          <p:cNvSpPr/>
          <p:nvPr/>
        </p:nvSpPr>
        <p:spPr>
          <a:xfrm rot="10800000">
            <a:off x="-931900" y="2571750"/>
            <a:ext cx="3768900" cy="3771900"/>
          </a:xfrm>
          <a:prstGeom prst="pie">
            <a:avLst>
              <a:gd name="adj1" fmla="val 5385337"/>
              <a:gd name="adj2" fmla="val 10797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6"/>
          <p:cNvSpPr txBox="1">
            <a:spLocks noGrp="1"/>
          </p:cNvSpPr>
          <p:nvPr>
            <p:ph type="subTitle" idx="1"/>
          </p:nvPr>
        </p:nvSpPr>
        <p:spPr>
          <a:xfrm>
            <a:off x="2337925" y="1436175"/>
            <a:ext cx="2411100" cy="8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Brief overview of the training dataset</a:t>
            </a:r>
          </a:p>
        </p:txBody>
      </p:sp>
      <p:sp>
        <p:nvSpPr>
          <p:cNvPr id="977" name="Google Shape;977;p46"/>
          <p:cNvSpPr txBox="1">
            <a:spLocks noGrp="1"/>
          </p:cNvSpPr>
          <p:nvPr>
            <p:ph type="title"/>
          </p:nvPr>
        </p:nvSpPr>
        <p:spPr>
          <a:xfrm>
            <a:off x="2149100" y="435900"/>
            <a:ext cx="4744200" cy="9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a:t>
            </a:r>
            <a:endParaRPr dirty="0"/>
          </a:p>
        </p:txBody>
      </p:sp>
      <p:pic>
        <p:nvPicPr>
          <p:cNvPr id="978" name="Google Shape;978;p46"/>
          <p:cNvPicPr preferRelativeResize="0"/>
          <p:nvPr/>
        </p:nvPicPr>
        <p:blipFill rotWithShape="1">
          <a:blip r:embed="rId3">
            <a:alphaModFix/>
          </a:blip>
          <a:srcRect t="13867" r="13867"/>
          <a:stretch/>
        </p:blipFill>
        <p:spPr>
          <a:xfrm rot="8100000">
            <a:off x="2838942" y="2557693"/>
            <a:ext cx="3771708" cy="3771708"/>
          </a:xfrm>
          <a:prstGeom prst="chord">
            <a:avLst>
              <a:gd name="adj1" fmla="val 2675382"/>
              <a:gd name="adj2" fmla="val 13522363"/>
            </a:avLst>
          </a:prstGeom>
          <a:noFill/>
          <a:ln>
            <a:noFill/>
          </a:ln>
        </p:spPr>
      </p:pic>
      <p:sp>
        <p:nvSpPr>
          <p:cNvPr id="979" name="Google Shape;979;p46"/>
          <p:cNvSpPr/>
          <p:nvPr/>
        </p:nvSpPr>
        <p:spPr>
          <a:xfrm rot="5400000" flipH="1">
            <a:off x="-1874710" y="2441875"/>
            <a:ext cx="4020600" cy="2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271200" y="4457700"/>
            <a:ext cx="6343800" cy="422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txBox="1">
            <a:spLocks noGrp="1"/>
          </p:cNvSpPr>
          <p:nvPr>
            <p:ph type="title" idx="2"/>
          </p:nvPr>
        </p:nvSpPr>
        <p:spPr>
          <a:xfrm>
            <a:off x="699725" y="431275"/>
            <a:ext cx="1854300" cy="195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
        <p:nvSpPr>
          <p:cNvPr id="987" name="Google Shape;987;p46"/>
          <p:cNvSpPr/>
          <p:nvPr/>
        </p:nvSpPr>
        <p:spPr>
          <a:xfrm flipH="1">
            <a:off x="4565385" y="1276419"/>
            <a:ext cx="271200" cy="27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6"/>
          <p:cNvSpPr/>
          <p:nvPr/>
        </p:nvSpPr>
        <p:spPr>
          <a:xfrm flipH="1">
            <a:off x="2740412" y="3106329"/>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 name="Google Shape;989;p46"/>
          <p:cNvGrpSpPr/>
          <p:nvPr/>
        </p:nvGrpSpPr>
        <p:grpSpPr>
          <a:xfrm flipH="1">
            <a:off x="5424969" y="1803946"/>
            <a:ext cx="832446" cy="78000"/>
            <a:chOff x="3514325" y="613600"/>
            <a:chExt cx="832446" cy="78000"/>
          </a:xfrm>
        </p:grpSpPr>
        <p:sp>
          <p:nvSpPr>
            <p:cNvPr id="990" name="Google Shape;990;p46"/>
            <p:cNvSpPr/>
            <p:nvPr/>
          </p:nvSpPr>
          <p:spPr>
            <a:xfrm>
              <a:off x="3514325"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3891548"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4268771" y="613600"/>
              <a:ext cx="78000" cy="7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Picture 19" descr="A picture containing porcelain&#10;&#10;Description automatically generated">
            <a:extLst>
              <a:ext uri="{FF2B5EF4-FFF2-40B4-BE49-F238E27FC236}">
                <a16:creationId xmlns:a16="http://schemas.microsoft.com/office/drawing/2014/main" id="{16FD3636-3FAF-095A-9D3D-DB0176D2489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33000"/>
                    </a14:imgEffect>
                  </a14:imgLayer>
                </a14:imgProps>
              </a:ext>
            </a:extLst>
          </a:blip>
          <a:srcRect l="1889" t="50431" r="1"/>
          <a:stretch/>
        </p:blipFill>
        <p:spPr>
          <a:xfrm rot="10800000">
            <a:off x="3093710" y="2848922"/>
            <a:ext cx="3214551" cy="1624099"/>
          </a:xfrm>
          <a:prstGeom prst="rect">
            <a:avLst/>
          </a:prstGeom>
        </p:spPr>
      </p:pic>
      <p:grpSp>
        <p:nvGrpSpPr>
          <p:cNvPr id="980" name="Google Shape;980;p46"/>
          <p:cNvGrpSpPr/>
          <p:nvPr/>
        </p:nvGrpSpPr>
        <p:grpSpPr>
          <a:xfrm>
            <a:off x="948188" y="2557602"/>
            <a:ext cx="3771900" cy="3771900"/>
            <a:chOff x="273789" y="683315"/>
            <a:chExt cx="3771900" cy="3771900"/>
          </a:xfrm>
        </p:grpSpPr>
        <p:sp>
          <p:nvSpPr>
            <p:cNvPr id="981" name="Google Shape;981;p46"/>
            <p:cNvSpPr/>
            <p:nvPr/>
          </p:nvSpPr>
          <p:spPr>
            <a:xfrm>
              <a:off x="273789" y="683315"/>
              <a:ext cx="3771900" cy="3771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46"/>
            <p:cNvGrpSpPr/>
            <p:nvPr/>
          </p:nvGrpSpPr>
          <p:grpSpPr>
            <a:xfrm>
              <a:off x="913912" y="1329232"/>
              <a:ext cx="2491800" cy="2491800"/>
              <a:chOff x="913912" y="1288732"/>
              <a:chExt cx="2491800" cy="2491800"/>
            </a:xfrm>
          </p:grpSpPr>
          <p:sp>
            <p:nvSpPr>
              <p:cNvPr id="983" name="Google Shape;983;p46"/>
              <p:cNvSpPr/>
              <p:nvPr/>
            </p:nvSpPr>
            <p:spPr>
              <a:xfrm>
                <a:off x="913912" y="1288732"/>
                <a:ext cx="2491800" cy="2491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1526937" y="1901753"/>
                <a:ext cx="1266000" cy="1265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
        <p:cNvGrpSpPr/>
        <p:nvPr/>
      </p:nvGrpSpPr>
      <p:grpSpPr>
        <a:xfrm>
          <a:off x="0" y="0"/>
          <a:ext cx="0" cy="0"/>
          <a:chOff x="0" y="0"/>
          <a:chExt cx="0" cy="0"/>
        </a:xfrm>
      </p:grpSpPr>
      <p:sp>
        <p:nvSpPr>
          <p:cNvPr id="998" name="Google Shape;998;p47"/>
          <p:cNvSpPr txBox="1">
            <a:spLocks noGrp="1"/>
          </p:cNvSpPr>
          <p:nvPr>
            <p:ph type="title" idx="2"/>
          </p:nvPr>
        </p:nvSpPr>
        <p:spPr>
          <a:xfrm>
            <a:off x="670019" y="-142772"/>
            <a:ext cx="5306900" cy="8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Types of Computer Vision Tasks</a:t>
            </a:r>
            <a:endParaRPr i="1" dirty="0"/>
          </a:p>
        </p:txBody>
      </p:sp>
      <p:pic>
        <p:nvPicPr>
          <p:cNvPr id="4098" name="Picture 2">
            <a:extLst>
              <a:ext uri="{FF2B5EF4-FFF2-40B4-BE49-F238E27FC236}">
                <a16:creationId xmlns:a16="http://schemas.microsoft.com/office/drawing/2014/main" id="{EDD18FDC-956D-9F5A-C233-AE629B4AE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18" y="793750"/>
            <a:ext cx="2412851" cy="4241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171BD14-43AB-9D51-E59D-C75E4D181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757" y="793750"/>
            <a:ext cx="2412851" cy="42418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4D7998E-5D15-B4F9-5460-5B0CEBF2B594}"/>
              </a:ext>
            </a:extLst>
          </p:cNvPr>
          <p:cNvSpPr txBox="1"/>
          <p:nvPr/>
        </p:nvSpPr>
        <p:spPr>
          <a:xfrm>
            <a:off x="3165069" y="793750"/>
            <a:ext cx="1819182" cy="584775"/>
          </a:xfrm>
          <a:prstGeom prst="rect">
            <a:avLst/>
          </a:prstGeom>
          <a:noFill/>
        </p:spPr>
        <p:txBody>
          <a:bodyPr wrap="square">
            <a:spAutoFit/>
          </a:bodyPr>
          <a:lstStyle/>
          <a:p>
            <a:pPr lvl="0" rtl="0">
              <a:spcBef>
                <a:spcPts val="0"/>
              </a:spcBef>
              <a:spcAft>
                <a:spcPts val="0"/>
              </a:spcAft>
            </a:pPr>
            <a:r>
              <a:rPr lang="en-SG" sz="1600" b="1" dirty="0">
                <a:solidFill>
                  <a:schemeClr val="dk2"/>
                </a:solidFill>
                <a:highlight>
                  <a:schemeClr val="lt1"/>
                </a:highlight>
                <a:latin typeface="IBM Plex Sans"/>
                <a:ea typeface="IBM Plex Sans"/>
                <a:cs typeface="IBM Plex Sans"/>
                <a:sym typeface="IBM Plex Sans"/>
              </a:rPr>
              <a:t>41</a:t>
            </a:r>
          </a:p>
          <a:p>
            <a:pPr lvl="0" rtl="0">
              <a:spcBef>
                <a:spcPts val="0"/>
              </a:spcBef>
              <a:spcAft>
                <a:spcPts val="0"/>
              </a:spcAft>
            </a:pPr>
            <a:r>
              <a:rPr lang="en-SG" sz="1600" b="1" dirty="0">
                <a:solidFill>
                  <a:schemeClr val="dk2"/>
                </a:solidFill>
                <a:highlight>
                  <a:schemeClr val="lt1"/>
                </a:highlight>
                <a:latin typeface="IBM Plex Sans"/>
                <a:ea typeface="IBM Plex Sans"/>
                <a:cs typeface="IBM Plex Sans"/>
                <a:sym typeface="IBM Plex Sans"/>
              </a:rPr>
              <a:t>Images</a:t>
            </a:r>
          </a:p>
        </p:txBody>
      </p:sp>
      <p:sp>
        <p:nvSpPr>
          <p:cNvPr id="23" name="TextBox 22">
            <a:extLst>
              <a:ext uri="{FF2B5EF4-FFF2-40B4-BE49-F238E27FC236}">
                <a16:creationId xmlns:a16="http://schemas.microsoft.com/office/drawing/2014/main" id="{163A7A75-C67C-E9F6-08EA-412BF7332B76}"/>
              </a:ext>
            </a:extLst>
          </p:cNvPr>
          <p:cNvSpPr txBox="1"/>
          <p:nvPr/>
        </p:nvSpPr>
        <p:spPr>
          <a:xfrm>
            <a:off x="7607665" y="793750"/>
            <a:ext cx="1819182" cy="584775"/>
          </a:xfrm>
          <a:prstGeom prst="rect">
            <a:avLst/>
          </a:prstGeom>
          <a:noFill/>
        </p:spPr>
        <p:txBody>
          <a:bodyPr wrap="square">
            <a:spAutoFit/>
          </a:bodyPr>
          <a:lstStyle/>
          <a:p>
            <a:pPr lvl="0" rtl="0">
              <a:spcBef>
                <a:spcPts val="0"/>
              </a:spcBef>
              <a:spcAft>
                <a:spcPts val="0"/>
              </a:spcAft>
            </a:pPr>
            <a:r>
              <a:rPr lang="en-SG" sz="1600" b="1" dirty="0">
                <a:solidFill>
                  <a:schemeClr val="dk2"/>
                </a:solidFill>
                <a:highlight>
                  <a:schemeClr val="lt1"/>
                </a:highlight>
                <a:latin typeface="IBM Plex Sans"/>
                <a:ea typeface="IBM Plex Sans"/>
                <a:cs typeface="IBM Plex Sans"/>
                <a:sym typeface="IBM Plex Sans"/>
              </a:rPr>
              <a:t>41</a:t>
            </a:r>
          </a:p>
          <a:p>
            <a:pPr lvl="0" rtl="0">
              <a:spcBef>
                <a:spcPts val="0"/>
              </a:spcBef>
              <a:spcAft>
                <a:spcPts val="0"/>
              </a:spcAft>
            </a:pPr>
            <a:r>
              <a:rPr lang="en-SG" sz="1600" b="1" dirty="0">
                <a:solidFill>
                  <a:schemeClr val="dk2"/>
                </a:solidFill>
                <a:highlight>
                  <a:schemeClr val="lt1"/>
                </a:highlight>
                <a:latin typeface="IBM Plex Sans"/>
                <a:ea typeface="IBM Plex Sans"/>
                <a:cs typeface="IBM Plex Sans"/>
                <a:sym typeface="IBM Plex Sans"/>
              </a:rPr>
              <a:t>Masks</a:t>
            </a:r>
          </a:p>
        </p:txBody>
      </p:sp>
      <p:sp>
        <p:nvSpPr>
          <p:cNvPr id="24" name="Google Shape;827;p39">
            <a:extLst>
              <a:ext uri="{FF2B5EF4-FFF2-40B4-BE49-F238E27FC236}">
                <a16:creationId xmlns:a16="http://schemas.microsoft.com/office/drawing/2014/main" id="{74240B32-558E-EAA3-FAE1-7A6445BC12E0}"/>
              </a:ext>
            </a:extLst>
          </p:cNvPr>
          <p:cNvSpPr txBox="1">
            <a:spLocks noGrp="1"/>
          </p:cNvSpPr>
          <p:nvPr>
            <p:ph type="subTitle" idx="1"/>
          </p:nvPr>
        </p:nvSpPr>
        <p:spPr>
          <a:xfrm>
            <a:off x="7607665" y="1428246"/>
            <a:ext cx="1717068" cy="26421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5 Classes</a:t>
            </a:r>
          </a:p>
          <a:p>
            <a:pPr marL="171450" lvl="0" indent="-171450" algn="l" rtl="0">
              <a:spcBef>
                <a:spcPts val="0"/>
              </a:spcBef>
              <a:spcAft>
                <a:spcPts val="0"/>
              </a:spcAft>
              <a:buFont typeface="Arial" panose="020B0604020202020204" pitchFamily="34" charset="0"/>
              <a:buChar char="•"/>
            </a:pPr>
            <a:r>
              <a:rPr lang="en" sz="1200" dirty="0"/>
              <a:t>Unlabelled (0)</a:t>
            </a:r>
          </a:p>
          <a:p>
            <a:pPr marL="171450" lvl="0" indent="-171450" algn="l" rtl="0">
              <a:spcBef>
                <a:spcPts val="0"/>
              </a:spcBef>
              <a:spcAft>
                <a:spcPts val="0"/>
              </a:spcAft>
              <a:buFont typeface="Arial" panose="020B0604020202020204" pitchFamily="34" charset="0"/>
              <a:buChar char="•"/>
            </a:pPr>
            <a:r>
              <a:rPr lang="en" sz="1200" dirty="0"/>
              <a:t>Building (1)</a:t>
            </a:r>
          </a:p>
          <a:p>
            <a:pPr marL="171450" lvl="0" indent="-171450" algn="l" rtl="0">
              <a:spcBef>
                <a:spcPts val="0"/>
              </a:spcBef>
              <a:spcAft>
                <a:spcPts val="0"/>
              </a:spcAft>
              <a:buFont typeface="Arial" panose="020B0604020202020204" pitchFamily="34" charset="0"/>
              <a:buChar char="•"/>
            </a:pPr>
            <a:r>
              <a:rPr lang="en" sz="1200" dirty="0"/>
              <a:t>Woodland (2)</a:t>
            </a:r>
          </a:p>
          <a:p>
            <a:pPr marL="171450" lvl="0" indent="-171450" algn="l" rtl="0">
              <a:spcBef>
                <a:spcPts val="0"/>
              </a:spcBef>
              <a:spcAft>
                <a:spcPts val="0"/>
              </a:spcAft>
              <a:buFont typeface="Arial" panose="020B0604020202020204" pitchFamily="34" charset="0"/>
              <a:buChar char="•"/>
            </a:pPr>
            <a:r>
              <a:rPr lang="en" sz="1200" dirty="0"/>
              <a:t>Water (3)</a:t>
            </a:r>
          </a:p>
          <a:p>
            <a:pPr marL="171450" lvl="0" indent="-171450" algn="l" rtl="0">
              <a:spcBef>
                <a:spcPts val="0"/>
              </a:spcBef>
              <a:spcAft>
                <a:spcPts val="0"/>
              </a:spcAft>
              <a:buFont typeface="Arial" panose="020B0604020202020204" pitchFamily="34" charset="0"/>
              <a:buChar char="•"/>
            </a:pPr>
            <a:r>
              <a:rPr lang="en" sz="1200" dirty="0"/>
              <a:t>Road (4)</a:t>
            </a:r>
          </a:p>
          <a:p>
            <a:pPr marL="285750" lvl="0" indent="-285750" algn="l" rtl="0">
              <a:spcBef>
                <a:spcPts val="0"/>
              </a:spcBef>
              <a:spcAft>
                <a:spcPts val="0"/>
              </a:spcAft>
              <a:buFont typeface="Arial" panose="020B0604020202020204" pitchFamily="34" charset="0"/>
              <a:buChar char="•"/>
            </a:pPr>
            <a:endParaRPr b="1" dirty="0"/>
          </a:p>
        </p:txBody>
      </p:sp>
      <p:sp>
        <p:nvSpPr>
          <p:cNvPr id="27" name="Google Shape;827;p39">
            <a:extLst>
              <a:ext uri="{FF2B5EF4-FFF2-40B4-BE49-F238E27FC236}">
                <a16:creationId xmlns:a16="http://schemas.microsoft.com/office/drawing/2014/main" id="{0A20E87E-7C76-50D1-1BBB-E9CAE86574A5}"/>
              </a:ext>
            </a:extLst>
          </p:cNvPr>
          <p:cNvSpPr txBox="1">
            <a:spLocks/>
          </p:cNvSpPr>
          <p:nvPr/>
        </p:nvSpPr>
        <p:spPr>
          <a:xfrm>
            <a:off x="3216126" y="1428246"/>
            <a:ext cx="1876574" cy="2642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171450" indent="-171450">
              <a:buFont typeface="Arial" panose="020B0604020202020204" pitchFamily="34" charset="0"/>
              <a:buChar char="•"/>
            </a:pPr>
            <a:r>
              <a:rPr lang="en-SG" sz="1200" dirty="0"/>
              <a:t>Land cover from Poland, Central Europe</a:t>
            </a:r>
          </a:p>
          <a:p>
            <a:pPr marL="171450" indent="-171450">
              <a:buFont typeface="Arial" panose="020B0604020202020204" pitchFamily="34" charset="0"/>
              <a:buChar char="•"/>
            </a:pPr>
            <a:endParaRPr lang="en-SG" sz="1200" dirty="0"/>
          </a:p>
          <a:p>
            <a:pPr marL="171450" indent="-171450">
              <a:buFont typeface="Arial" panose="020B0604020202020204" pitchFamily="34" charset="0"/>
              <a:buChar char="•"/>
            </a:pPr>
            <a:r>
              <a:rPr lang="en-SG" sz="1200" dirty="0"/>
              <a:t>Provided by landcover.ai</a:t>
            </a:r>
          </a:p>
          <a:p>
            <a:pPr marL="171450" indent="-171450">
              <a:buFont typeface="Arial" panose="020B0604020202020204" pitchFamily="34" charset="0"/>
              <a:buChar char="•"/>
            </a:pPr>
            <a:endParaRPr lang="en-SG" sz="1200" dirty="0"/>
          </a:p>
          <a:p>
            <a:pPr marL="171450" indent="-171450">
              <a:buFont typeface="Arial" panose="020B0604020202020204" pitchFamily="34" charset="0"/>
              <a:buChar char="•"/>
            </a:pPr>
            <a:r>
              <a:rPr lang="en-SG" sz="1200" dirty="0"/>
              <a:t>33 X ~9000x9500 </a:t>
            </a:r>
            <a:r>
              <a:rPr lang="en-SG" sz="1200" dirty="0" err="1"/>
              <a:t>px</a:t>
            </a:r>
            <a:endParaRPr lang="en-SG" sz="1200" dirty="0"/>
          </a:p>
          <a:p>
            <a:pPr marL="171450" indent="-171450">
              <a:buFont typeface="Arial" panose="020B0604020202020204" pitchFamily="34" charset="0"/>
              <a:buChar char="•"/>
            </a:pPr>
            <a:endParaRPr lang="en-SG" sz="1200" dirty="0"/>
          </a:p>
          <a:p>
            <a:pPr marL="171450" indent="-171450">
              <a:buFont typeface="Arial" panose="020B0604020202020204" pitchFamily="34" charset="0"/>
              <a:buChar char="•"/>
            </a:pPr>
            <a:r>
              <a:rPr lang="en-SG" sz="1200" dirty="0"/>
              <a:t>8 X ~4200x4700 </a:t>
            </a:r>
            <a:r>
              <a:rPr lang="en-SG" sz="1200" dirty="0" err="1"/>
              <a:t>px</a:t>
            </a:r>
            <a:endParaRPr lang="en-SG" sz="1200" dirty="0"/>
          </a:p>
        </p:txBody>
      </p:sp>
    </p:spTree>
    <p:extLst>
      <p:ext uri="{BB962C8B-B14F-4D97-AF65-F5344CB8AC3E}">
        <p14:creationId xmlns:p14="http://schemas.microsoft.com/office/powerpoint/2010/main" val="1844122235"/>
      </p:ext>
    </p:extLst>
  </p:cSld>
  <p:clrMapOvr>
    <a:masterClrMapping/>
  </p:clrMapOvr>
</p:sld>
</file>

<file path=ppt/theme/theme1.xml><?xml version="1.0" encoding="utf-8"?>
<a:theme xmlns:a="http://schemas.openxmlformats.org/drawingml/2006/main" name="Aerospace Engineering Major for College by Slidesgo">
  <a:themeElements>
    <a:clrScheme name="Simple Light">
      <a:dk1>
        <a:srgbClr val="0C0E11"/>
      </a:dk1>
      <a:lt1>
        <a:srgbClr val="1F6EF3"/>
      </a:lt1>
      <a:dk2>
        <a:srgbClr val="D9D9D9"/>
      </a:dk2>
      <a:lt2>
        <a:srgbClr val="FFFFFF"/>
      </a:lt2>
      <a:accent1>
        <a:srgbClr val="FFFFFF"/>
      </a:accent1>
      <a:accent2>
        <a:srgbClr val="FFFFFF"/>
      </a:accent2>
      <a:accent3>
        <a:srgbClr val="FFFFFF"/>
      </a:accent3>
      <a:accent4>
        <a:srgbClr val="FFFFFF"/>
      </a:accent4>
      <a:accent5>
        <a:srgbClr val="FFFFFF"/>
      </a:accent5>
      <a:accent6>
        <a:srgbClr val="FFFFFF"/>
      </a:accent6>
      <a:hlink>
        <a:srgbClr val="0C0E1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1903</TotalTime>
  <Words>742</Words>
  <Application>Microsoft Office PowerPoint</Application>
  <PresentationFormat>On-screen Show (16:9)</PresentationFormat>
  <Paragraphs>187</Paragraphs>
  <Slides>24</Slides>
  <Notes>24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Archivo</vt:lpstr>
      <vt:lpstr>Arial Nova Cond Light</vt:lpstr>
      <vt:lpstr>IBM Plex Sans</vt:lpstr>
      <vt:lpstr>Aerospace Engineering Major for College by Slidesgo</vt:lpstr>
      <vt:lpstr>Satellite Image Segmentation</vt:lpstr>
      <vt:lpstr>TABLE OF CONTENTS</vt:lpstr>
      <vt:lpstr>01</vt:lpstr>
      <vt:lpstr>Types of Computer Vision Tasks</vt:lpstr>
      <vt:lpstr>Image Segmentation</vt:lpstr>
      <vt:lpstr>Semantic Segmentation </vt:lpstr>
      <vt:lpstr>Semantic Segmentation on Satellite Imagery </vt:lpstr>
      <vt:lpstr>Dataset</vt:lpstr>
      <vt:lpstr>Types of Computer Vision Tasks</vt:lpstr>
      <vt:lpstr>Further Processing</vt:lpstr>
      <vt:lpstr>Proportion of Each Class</vt:lpstr>
      <vt:lpstr>03</vt:lpstr>
      <vt:lpstr>The Architecture</vt:lpstr>
      <vt:lpstr>The Architecture</vt:lpstr>
      <vt:lpstr>The Metric</vt:lpstr>
      <vt:lpstr>Evaluation</vt:lpstr>
      <vt:lpstr>PowerPoint Presentation</vt:lpstr>
      <vt:lpstr>PowerPoint Presentation</vt:lpstr>
      <vt:lpstr>PowerPoint Presentation</vt:lpstr>
      <vt:lpstr>DEMONSTRATION</vt:lpstr>
      <vt:lpstr>Conclusion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Satellite Image Segmentation</dc:title>
  <cp:lastModifiedBy>weihan.feng.contact@gmail.com</cp:lastModifiedBy>
  <cp:revision>93</cp:revision>
  <dcterms:modified xsi:type="dcterms:W3CDTF">2022-06-02T14:49:21Z</dcterms:modified>
</cp:coreProperties>
</file>